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6" r:id="rId5"/>
  </p:sldMasterIdLst>
  <p:notesMasterIdLst>
    <p:notesMasterId r:id="rId19"/>
  </p:notesMasterIdLst>
  <p:handoutMasterIdLst>
    <p:handoutMasterId r:id="rId20"/>
  </p:handoutMasterIdLst>
  <p:sldIdLst>
    <p:sldId id="3220" r:id="rId6"/>
    <p:sldId id="636138724" r:id="rId7"/>
    <p:sldId id="3233" r:id="rId8"/>
    <p:sldId id="3243" r:id="rId9"/>
    <p:sldId id="3254" r:id="rId10"/>
    <p:sldId id="3250" r:id="rId11"/>
    <p:sldId id="3252" r:id="rId12"/>
    <p:sldId id="3253" r:id="rId13"/>
    <p:sldId id="3235" r:id="rId14"/>
    <p:sldId id="3245" r:id="rId15"/>
    <p:sldId id="3230" r:id="rId16"/>
    <p:sldId id="3238" r:id="rId17"/>
    <p:sldId id="1244" r:id="rId18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F91EE6D-8E89-CA49-957C-E24FC4388793}">
          <p14:sldIdLst>
            <p14:sldId id="3220"/>
            <p14:sldId id="636138724"/>
            <p14:sldId id="3233"/>
            <p14:sldId id="3243"/>
            <p14:sldId id="3254"/>
            <p14:sldId id="3250"/>
            <p14:sldId id="3252"/>
            <p14:sldId id="3253"/>
            <p14:sldId id="3235"/>
            <p14:sldId id="3245"/>
            <p14:sldId id="3230"/>
            <p14:sldId id="3238"/>
            <p14:sldId id="124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4EE650-AD0F-619B-DFF0-901790B199AB}" name="Katrine Jessen" initials="KJ" userId="S::katj@ABENA.COM::716776d4-c5c6-4398-bb69-b1c522f7f51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E76"/>
    <a:srgbClr val="FF4D0D"/>
    <a:srgbClr val="C9DDE6"/>
    <a:srgbClr val="E9E9E9"/>
    <a:srgbClr val="FDC600"/>
    <a:srgbClr val="B1D0B4"/>
    <a:srgbClr val="2C7C33"/>
    <a:srgbClr val="B2292D"/>
    <a:srgbClr val="424C5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5" autoAdjust="0"/>
    <p:restoredTop sz="84249" autoAdjust="0"/>
  </p:normalViewPr>
  <p:slideViewPr>
    <p:cSldViewPr snapToGrid="0">
      <p:cViewPr varScale="1">
        <p:scale>
          <a:sx n="134" d="100"/>
          <a:sy n="134" d="100"/>
        </p:scale>
        <p:origin x="12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44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B3CEDA-1B73-4B35-EC84-40B1ACDAE2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 dirty="0">
              <a:latin typeface="Aptos" panose="020B00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92BF71-E315-285F-7532-3AFFB8FA84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D73FD-4952-8945-8333-CF15DA31D0CC}" type="datetimeFigureOut">
              <a:rPr lang="en-DK" smtClean="0">
                <a:latin typeface="Aptos" panose="020B0004020202020204" pitchFamily="34" charset="0"/>
              </a:rPr>
              <a:t>11/02/2026</a:t>
            </a:fld>
            <a:endParaRPr lang="en-DK" dirty="0"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ED01D-7D6C-157C-11BD-A8F6760E6C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B379A4-85B0-E231-B980-651FB51B39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B9F2F-23E8-5C45-8FD8-533168EFDDEB}" type="slidenum">
              <a:rPr lang="en-DK" smtClean="0">
                <a:latin typeface="Aptos" panose="020B0004020202020204" pitchFamily="34" charset="0"/>
              </a:rPr>
              <a:t>‹nr.›</a:t>
            </a:fld>
            <a:endParaRPr lang="en-DK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74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1669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1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85478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82409F-D52D-2E42-92FB-B65CCF3E5E3D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792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DFCC5-8962-F016-6A58-2C325F490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1DE3643-BED5-FA25-6B3D-8A14D8A2D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0E74F12-BA7C-91F1-07C7-4223F62AE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F763728-34FB-632A-C9A0-BADFD4289C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4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908548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A2AB6-66F5-7D4E-E2BD-5FF9A74FE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052D130-1525-5731-F64A-A03ED26A2B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D2E80B5-27D1-A454-6902-D202F7FC9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F16A626-7F15-530E-6401-EAFBE3C14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5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256105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0A11E-C09B-6C6A-6D6B-F15D1C9D8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9E49E0-0147-4919-DAC9-55E9A2B03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D40B0-C9A7-927B-E485-BE3D1A6A0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DE983-88E6-6C4A-5575-452C53DAC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6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941815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84D17-3AC8-D917-8415-83FDD97F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4AFDD6A-A9EF-00DB-EA4B-C65BBD7A5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787EE03-0A10-B15A-2ADA-C4D032104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B3AC109-6AFC-4134-DF91-042605FEBE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7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42953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37996-7ACE-DB51-1568-5EC21818C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B802B71-0D4D-F5FD-A299-2B78049AA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90C7F19-A226-E97A-D571-66E826E83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lnSpc>
                <a:spcPct val="119048"/>
              </a:lnSpc>
              <a:buNone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7B6A1F4-6060-9A63-CE90-C423E52DE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8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858546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9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499849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2EB7E-DF64-1685-7E18-1846AA5FC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A125F01-FE98-629E-F968-673E3ACCA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7CA9C46-B5F6-D951-533A-67B8BB389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AF8C728-40ED-A43A-6B38-2D4FD01FE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10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698952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06B5-7370-DC49-9A7E-CE9EB209FFEF}" type="slidenum">
              <a:rPr lang="en-DK" smtClean="0"/>
              <a:pPr/>
              <a:t>11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069987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97771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F804-5FA0-A54B-9E8D-F2BF2CA752EE}" type="slidenum">
              <a:rPr lang="da-DK" smtClean="0"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7129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iz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E26A4-9F28-C94F-9AD3-3AF599F06F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fld id="{F4FE9377-3900-E145-8AD1-BEEF5E17A3BE}" type="datetimeFigureOut">
              <a:rPr lang="da-DK" smtClean="0"/>
              <a:pPr/>
              <a:t>02-11-2026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27B2B-3F8A-944E-8B74-3C3FE85D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B4A2B-692F-9549-8FEC-4D66A7711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fld id="{B9B4B8A3-BA5D-5945-A2AA-A63183EA5426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692A820-0790-2049-A75D-884B40250F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272" y="0"/>
            <a:ext cx="12095018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386C3A-C117-62A1-916A-D82975F048E3}"/>
              </a:ext>
            </a:extLst>
          </p:cNvPr>
          <p:cNvSpPr/>
          <p:nvPr userDrawn="1"/>
        </p:nvSpPr>
        <p:spPr>
          <a:xfrm>
            <a:off x="14373" y="4546600"/>
            <a:ext cx="12229479" cy="1281236"/>
          </a:xfrm>
          <a:prstGeom prst="rect">
            <a:avLst/>
          </a:prstGeom>
          <a:solidFill>
            <a:srgbClr val="0A3E76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0" i="0" dirty="0">
              <a:latin typeface="Aptos" panose="020B00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41264F-6A5F-77C1-EC4A-DDBCC5C72E4F}"/>
              </a:ext>
            </a:extLst>
          </p:cNvPr>
          <p:cNvSpPr/>
          <p:nvPr userDrawn="1"/>
        </p:nvSpPr>
        <p:spPr>
          <a:xfrm>
            <a:off x="382796" y="4810192"/>
            <a:ext cx="740008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i="0" dirty="0" err="1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Frontpage</a:t>
            </a:r>
            <a:r>
              <a:rPr lang="da-DK" sz="2800" b="1" i="0" dirty="0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 - </a:t>
            </a:r>
            <a:r>
              <a:rPr lang="da-DK" sz="2800" b="1" i="0" dirty="0" err="1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Insert</a:t>
            </a:r>
            <a:r>
              <a:rPr lang="da-DK" sz="2800" b="1" i="0" dirty="0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 </a:t>
            </a:r>
            <a:r>
              <a:rPr lang="da-DK" sz="2800" b="1" i="0" dirty="0" err="1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text</a:t>
            </a:r>
            <a:r>
              <a:rPr lang="da-DK" sz="2800" b="1" i="0" dirty="0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 </a:t>
            </a:r>
            <a:r>
              <a:rPr lang="da-DK" sz="2800" b="1" i="0" dirty="0" err="1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here</a:t>
            </a:r>
            <a:endParaRPr lang="da-DK" sz="2800" b="1" i="0" dirty="0">
              <a:solidFill>
                <a:schemeClr val="bg1"/>
              </a:solidFill>
              <a:latin typeface="Aptos" panose="020B0004020202020204" pitchFamily="34" charset="0"/>
              <a:ea typeface="Rounded Mplus 1c Bold" panose="020B0502020203020207" pitchFamily="34" charset="-128"/>
              <a:cs typeface="Arial" panose="020B0604020202020204" pitchFamily="34" charset="0"/>
            </a:endParaRPr>
          </a:p>
          <a:p>
            <a:r>
              <a:rPr lang="da-DK" sz="1400" b="0" i="0" dirty="0" err="1">
                <a:solidFill>
                  <a:schemeClr val="bg1">
                    <a:alpha val="64000"/>
                  </a:schemeClr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Insert</a:t>
            </a:r>
            <a:r>
              <a:rPr lang="da-DK" sz="1400" b="0" i="0" dirty="0">
                <a:solidFill>
                  <a:schemeClr val="bg1">
                    <a:alpha val="64000"/>
                  </a:schemeClr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 </a:t>
            </a:r>
            <a:r>
              <a:rPr lang="da-DK" sz="1400" b="0" i="0" dirty="0" err="1">
                <a:solidFill>
                  <a:schemeClr val="bg1">
                    <a:alpha val="64000"/>
                  </a:schemeClr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text</a:t>
            </a:r>
            <a:r>
              <a:rPr lang="da-DK" sz="1400" b="0" i="0" dirty="0">
                <a:solidFill>
                  <a:schemeClr val="bg1">
                    <a:alpha val="64000"/>
                  </a:schemeClr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 </a:t>
            </a:r>
            <a:r>
              <a:rPr lang="da-DK" sz="1400" b="0" i="0" dirty="0" err="1">
                <a:solidFill>
                  <a:schemeClr val="bg1">
                    <a:alpha val="64000"/>
                  </a:schemeClr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here</a:t>
            </a:r>
            <a:endParaRPr lang="it" sz="1400" b="0" i="0" dirty="0">
              <a:solidFill>
                <a:schemeClr val="bg1">
                  <a:alpha val="64000"/>
                </a:schemeClr>
              </a:solidFill>
              <a:latin typeface="Aptos" panose="020B0004020202020204" pitchFamily="34" charset="0"/>
              <a:ea typeface="Rounded Mplus 1c Bold" panose="020B0502020203020207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AD50860-884D-75B5-1674-449A4A63CB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273" y="259280"/>
            <a:ext cx="677648" cy="6776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070F97-B8F5-9269-301B-FBD472CA826A}"/>
              </a:ext>
            </a:extLst>
          </p:cNvPr>
          <p:cNvSpPr/>
          <p:nvPr userDrawn="1"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b="0" i="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161F6-DC6F-1018-813E-999E1561CC9D}"/>
              </a:ext>
            </a:extLst>
          </p:cNvPr>
          <p:cNvSpPr/>
          <p:nvPr userDrawn="1"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37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B102257-9F89-9A30-7879-536A60A9F2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272" y="0"/>
            <a:ext cx="12095018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4A0AD0-B00F-9E14-9888-0A1230D602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273" y="259280"/>
            <a:ext cx="677648" cy="6776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BFC483-0901-D2BF-AAD8-48AF997F1851}"/>
              </a:ext>
            </a:extLst>
          </p:cNvPr>
          <p:cNvSpPr/>
          <p:nvPr userDrawn="1"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b="0" i="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89759D-706D-CA80-C13A-7B4750AD4C0C}"/>
              </a:ext>
            </a:extLst>
          </p:cNvPr>
          <p:cNvSpPr/>
          <p:nvPr userDrawn="1"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86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AD893CF-CE26-66C4-60CD-F0F9E67D5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32380"/>
            <a:ext cx="10421937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6018853-3AC3-AA86-E056-4C98AF8F3D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602590"/>
            <a:ext cx="5074869" cy="476885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AC9480EF-4411-8537-D90F-3B19F1D2B4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1603375"/>
            <a:ext cx="5094287" cy="47688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001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AD893CF-CE26-66C4-60CD-F0F9E67D5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932380"/>
            <a:ext cx="10266576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6018853-3AC3-AA86-E056-4C98AF8F3D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602590"/>
            <a:ext cx="10266576" cy="476885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07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C24470E-E692-6FB4-0FA5-BB029BBEF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80" y="0"/>
            <a:ext cx="5508625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EA9C540F-D16E-C41F-43FC-742BAF1175F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67438" y="1953491"/>
            <a:ext cx="5074869" cy="437030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a-DK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7E6525-5745-1794-8230-2E9CCEF3D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7437" y="730250"/>
            <a:ext cx="4597545" cy="1050264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284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89C884A-3D8E-BB05-0D31-42F85F85F4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80" y="0"/>
            <a:ext cx="2627313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59F17B01-2F34-7770-6585-F435B4033FA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125855" y="1328737"/>
            <a:ext cx="8116452" cy="4995059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CED256B-1D15-1302-4B8D-A3A193314D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5855" y="608330"/>
            <a:ext cx="7948545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345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C24470E-E692-6FB4-0FA5-BB029BBEF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3375" y="0"/>
            <a:ext cx="5508625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EA9C540F-D16E-C41F-43FC-742BAF1175F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11082" y="2076781"/>
            <a:ext cx="5074869" cy="437030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a-DK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7E6525-5745-1794-8230-2E9CCEF3D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081" y="853540"/>
            <a:ext cx="4597545" cy="1050264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346CD2-A866-D982-2043-87F3495A8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1749" y="269554"/>
            <a:ext cx="677648" cy="6776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D281A3D-B17C-E375-71AB-92846DD468A2}"/>
              </a:ext>
            </a:extLst>
          </p:cNvPr>
          <p:cNvSpPr/>
          <p:nvPr userDrawn="1"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b="0" i="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1EDDE7-F727-F726-4260-93EFD4C24663}"/>
              </a:ext>
            </a:extLst>
          </p:cNvPr>
          <p:cNvSpPr/>
          <p:nvPr userDrawn="1"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25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F6B590-1C7D-091E-0C7D-C7B33B69F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18727"/>
            <a:ext cx="5157787" cy="49152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 i="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CF304A9-E99D-DC30-60D2-01F3458C4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5651A5C-A9EB-567B-43EE-25BF97234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18727"/>
            <a:ext cx="5183188" cy="4915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 i="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6FE754E-CA56-9523-E7A8-066639CCE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50723C-394B-8A9F-C5DB-9DD496655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32380"/>
            <a:ext cx="10515600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764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58A8BB1-1F69-CB1C-CC9D-4B843C6D95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32380"/>
            <a:ext cx="10515600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CC1345E-673C-A3BB-7D3A-5492539271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602590"/>
            <a:ext cx="5074869" cy="4768850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4235AB1-B454-2D91-9510-EB2FD630F4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1809" y="1602590"/>
            <a:ext cx="5074869" cy="4768850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9485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33EFB33-D918-29AE-7D3B-71AEEF82E3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32380"/>
            <a:ext cx="10421937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AFEA14F8-D7BC-6837-A83E-0577D747C2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1603375"/>
            <a:ext cx="5094287" cy="47688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AA144731-F6D1-6108-6898-58F04D2038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8" y="1603375"/>
            <a:ext cx="5094287" cy="47688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227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7A7E386-F6C5-1EA7-128D-A2BC4F989B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32380"/>
            <a:ext cx="10421937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2EB59380-6323-C836-0CE4-1815AA598B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9" y="1603375"/>
            <a:ext cx="3375158" cy="315954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3BBB3451-5068-DC0E-8C49-BCE5CC7D14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96906" y="1603375"/>
            <a:ext cx="3375158" cy="315954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575592AB-892D-79DB-FB57-F40D51048D7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54022" y="1603375"/>
            <a:ext cx="3375158" cy="315954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Content Placeholder 11">
            <a:extLst>
              <a:ext uri="{FF2B5EF4-FFF2-40B4-BE49-F238E27FC236}">
                <a16:creationId xmlns:a16="http://schemas.microsoft.com/office/drawing/2014/main" id="{4024EA89-AD7A-CDDF-3FFF-57175D7BC7C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9788" y="4942391"/>
            <a:ext cx="337515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BD027BD-E4D6-4D9B-0BEE-A8CE7130AFE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08420" y="4942391"/>
            <a:ext cx="337515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994F5C6E-6369-7EBA-785A-1AB8FBB5220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77053" y="4942391"/>
            <a:ext cx="337515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016919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43F79FA-6E51-0A71-9C4D-33EEE5D30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32380"/>
            <a:ext cx="10421937" cy="491523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DBE0B050-3641-6CDC-294A-2D27C9176C3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9700" y="1603376"/>
            <a:ext cx="2537899" cy="237577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96C2AB7-D90A-3C05-3205-8ACD419042A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489213" y="1603376"/>
            <a:ext cx="2537899" cy="237577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5BEE54-9376-4043-67A4-5808EEF504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58726" y="1603376"/>
            <a:ext cx="2537899" cy="237577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00ACAE04-07F7-5261-919D-8AD593B494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28238" y="1603376"/>
            <a:ext cx="2537899" cy="237577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D647E57F-AF10-7EF4-3387-9DA6478683C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9700" y="4158620"/>
            <a:ext cx="253789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479DE5B8-E3E8-A32D-BBBD-18199EB5725A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490163" y="4158620"/>
            <a:ext cx="253789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0FEF4CFE-4D7F-26CD-247F-50DE34F34C57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160627" y="4158620"/>
            <a:ext cx="253789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55A16335-D93F-9E67-FDBA-C527930F5AB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820699" y="4158620"/>
            <a:ext cx="2537899" cy="1268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4572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9144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3716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1828800" indent="0">
              <a:buNone/>
              <a:defRPr sz="1500">
                <a:solidFill>
                  <a:srgbClr val="0A3E76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349574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531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6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1" imgH="381" progId="TCLayout.ActiveDocument.1">
                  <p:embed/>
                </p:oleObj>
              </mc:Choice>
              <mc:Fallback>
                <p:oleObj name="think-cell Slide" r:id="rId3" imgW="381" imgH="381" progId="TCLayout.ActiveDocument.1">
                  <p:embed/>
                  <p:pic>
                    <p:nvPicPr>
                      <p:cNvPr id="4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" y="1589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5530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EAC49-2FCE-9223-49BF-CF89016E9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68484C5-C6D0-7AD6-D0E0-7B54AC974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040583-7062-C69A-1978-2C79CDDBA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9C44F0-2A81-C16B-EE59-993E3E4EC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DC58BB-019F-0D59-14AA-4311E5809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643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995A4-75C9-3A0D-296F-40359715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2D1CD7-F60C-361D-2619-C27BF4BF6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A0CA6A-BB96-7F2A-C10D-F38036542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6F6F8AC-7E82-6974-713E-83B8FD3F2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C4320EC-A801-61C2-70C0-DC9445933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4415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30A39-6739-7A07-8938-0D8C29AC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490F482-316C-78C7-480D-83F86F46B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3D3833B-ED99-4C73-5698-518E0ECAA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605AB6C-7585-0D2E-17A3-BB1EA00AF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9CF09D-7299-2F3F-C6CC-B6D674A0D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7185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95016-E657-AB18-67B9-91E114B1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B39A48-1001-D7C5-157A-AA2755D8A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16454F5-BE46-74C1-6B60-EAAB7BC0B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9427C0-B8FC-1AE6-F2BD-83196DC50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4844D18-5D63-C383-D601-B36F81AE5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9A212BE-B514-60AA-CEFD-A08225E4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332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C0AA1-7FAC-CCAA-B416-67BAC63C6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C4A585-423D-9ADF-543C-DCFD16766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46ABF8-5853-164D-2006-813251852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BDB3819-09F2-D590-E5C7-7D76A142D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2E5BE1A-E946-72AD-A7A8-89C5EE9216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D272C39-3B7B-280D-F076-F3A312485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3459DA5-6E38-B482-8DB8-B2D8420B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1B0BAFD-AC5F-4D16-0B13-05373EDC2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3100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9EBE9-459F-48D1-51EC-9D35B31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FC34E5C-C6F5-8C50-A3E8-05A0534A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E7C4DD-599A-6149-88D3-58DC8FA5C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2790F06-5F0B-E568-E039-D9AB3002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309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EE57096-8EC1-197E-C3A5-AF2BE38AE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66148D9-13B4-3E4B-6A29-9A35587E5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213D8CC-A900-08CB-D06B-F7B4BBC32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5338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69A92-E16E-0F63-57C1-9502BA68C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3A7BDD-591D-0D23-6799-23283ACD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2F5046-5ED4-A739-D983-7FC4AC383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00A1CC-C23E-5743-1536-23B3F973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923A64-8EF2-9541-FE38-03EF3F95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C86A28-261A-47E8-9145-DFD2FBB96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272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ECC83-D61C-5F9C-3D71-7BFE2514F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C3B7F9C-46CB-D68D-C5CF-D5D0B9DE80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26AE077-A482-BCB6-75CA-7D430C898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24D1B73-C151-B1B6-1EF1-92E7A77A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B6ED705-69FB-3EAB-5094-1F5780D8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43932A1-7BE5-7B18-F34C-A747B427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79121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D5675-069F-9273-37AB-BB4D98F2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AE4EDD7-EBB1-923C-2807-D13F27FB0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F9262D-6948-6459-4AD7-E906C3907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CF1F14-43E2-257C-0B8C-7A8C443FA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12CDAEB-2D0B-C09F-3CC5-851F0941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0869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89B7324-70AD-B8A6-C2F1-30517A1D0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BAEF4C2-98A2-8975-A0BE-080175B9F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820FD7-BD6F-1C98-FE1A-29DECC41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2B2F7-39D5-4B6A-A86C-C13FC22E6335}" type="datetimeFigureOut">
              <a:rPr lang="da-DK" smtClean="0"/>
              <a:t>02-11-2026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B17B056-53B6-0236-35A6-E7A588ABC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258A25-C895-C651-73CE-5E19F57E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8055-0C33-4C73-991E-546227BCC1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826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405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007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C24470E-E692-6FB4-0FA5-BB029BBEFA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80" y="0"/>
            <a:ext cx="5508625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 b="0" i="0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EA9C540F-D16E-C41F-43FC-742BAF1175F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67438" y="1953491"/>
            <a:ext cx="5074869" cy="437030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>
              <a:defRPr sz="1600" b="0" i="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da-DK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7E6525-5745-1794-8230-2E9CCEF3D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7437" y="730250"/>
            <a:ext cx="4597545" cy="1050264"/>
          </a:xfrm>
          <a:prstGeom prst="rect">
            <a:avLst/>
          </a:prstGeom>
        </p:spPr>
        <p:txBody>
          <a:bodyPr/>
          <a:lstStyle>
            <a:lvl1pPr>
              <a:defRPr sz="3000" b="1" i="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text</a:t>
            </a:r>
            <a:endParaRPr lang="da-DK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1F5995-8509-F84D-1139-85F92CBBB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0478" y="60192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FF98C6-4436-4945-B97C-BD090BFEA5C0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1443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FEC1C1-86B1-A4A7-C995-1DFD782BC1B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1749" y="269554"/>
            <a:ext cx="677648" cy="6776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5C25DC-DB2A-8674-BBE6-3A55F5E65D78}"/>
              </a:ext>
            </a:extLst>
          </p:cNvPr>
          <p:cNvSpPr/>
          <p:nvPr userDrawn="1"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b="0" i="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3C31DF-C708-98C7-1157-B8E5D385795F}"/>
              </a:ext>
            </a:extLst>
          </p:cNvPr>
          <p:cNvSpPr/>
          <p:nvPr userDrawn="1"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0" i="0" dirty="0">
              <a:latin typeface="Aptos" panose="020B00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1970468-EE54-BA76-FCE9-076A5BEAF173}"/>
              </a:ext>
            </a:extLst>
          </p:cNvPr>
          <p:cNvSpPr/>
          <p:nvPr userDrawn="1"/>
        </p:nvSpPr>
        <p:spPr>
          <a:xfrm>
            <a:off x="2" y="0"/>
            <a:ext cx="60184" cy="6858000"/>
          </a:xfrm>
          <a:prstGeom prst="rect">
            <a:avLst/>
          </a:prstGeom>
          <a:solidFill>
            <a:srgbClr val="0A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26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49" r:id="rId3"/>
    <p:sldLayoutId id="2147483662" r:id="rId4"/>
    <p:sldLayoutId id="2147483652" r:id="rId5"/>
    <p:sldLayoutId id="2147483653" r:id="rId6"/>
    <p:sldLayoutId id="214748366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3" r:id="rId13"/>
    <p:sldLayoutId id="214748366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9DC93B0-BC9E-7F15-CC97-D820932A8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9F3F9FC-36D7-C326-10D0-F607410D3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2DACC69-A2C3-6D08-BE22-807F18D65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52B2F7-39D5-4B6A-A86C-C13FC22E6335}" type="datetimeFigureOut">
              <a:rPr lang="da-DK" smtClean="0"/>
              <a:t>02-11-2026</a:t>
            </a:fld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2DDF7E6-6B6D-C8AA-C868-BC0AA39F4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BDFCFAF-480C-864F-B003-15291658A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5A8055-0C33-4C73-991E-546227BCC102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810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image" Target="../media/image9.jpeg"/><Relationship Id="rId7" Type="http://schemas.openxmlformats.org/officeDocument/2006/relationships/image" Target="../media/image12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1.tiff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EA775-3FE2-F52D-F6F1-B932BB18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362162-6D3A-467F-ADD0-A7EC6358D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624" y="-1"/>
            <a:ext cx="12229480" cy="685800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5CF3601-71D3-0B8C-B4EC-1AA669F48A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273" y="259280"/>
            <a:ext cx="677648" cy="67764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318BD0-47ED-0AAE-9B98-9F722D4CBB6F}"/>
              </a:ext>
            </a:extLst>
          </p:cNvPr>
          <p:cNvSpPr/>
          <p:nvPr/>
        </p:nvSpPr>
        <p:spPr>
          <a:xfrm>
            <a:off x="47625" y="4538906"/>
            <a:ext cx="12229479" cy="1281236"/>
          </a:xfrm>
          <a:prstGeom prst="rect">
            <a:avLst/>
          </a:prstGeom>
          <a:solidFill>
            <a:srgbClr val="0A3E76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ptos" panose="020B00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A48692-A4F1-5268-B734-66A4072AFDF1}"/>
              </a:ext>
            </a:extLst>
          </p:cNvPr>
          <p:cNvSpPr/>
          <p:nvPr/>
        </p:nvSpPr>
        <p:spPr>
          <a:xfrm>
            <a:off x="382796" y="4810192"/>
            <a:ext cx="11024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800" b="1" dirty="0">
                <a:solidFill>
                  <a:schemeClr val="bg1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Samarbejdsudvalget som drivkraft for trivsel og engagement </a:t>
            </a:r>
          </a:p>
          <a:p>
            <a:r>
              <a:rPr lang="da-DK" sz="1400" dirty="0">
                <a:solidFill>
                  <a:schemeClr val="bg1">
                    <a:alpha val="64000"/>
                  </a:schemeClr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SU sætter rammen • ledere og medarbejdere skaber løsningerne • fælles opfølgning fastholder udviklingen</a:t>
            </a:r>
            <a:endParaRPr lang="it" sz="1400" dirty="0">
              <a:solidFill>
                <a:schemeClr val="bg1">
                  <a:alpha val="64000"/>
                </a:schemeClr>
              </a:solidFill>
              <a:latin typeface="Aptos" panose="020B0004020202020204" pitchFamily="34" charset="0"/>
              <a:ea typeface="Rounded Mplus 1c Bold" panose="020B0502020203020207" pitchFamily="34" charset="-12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3A6839-4996-1927-47EA-04F07AD60882}"/>
              </a:ext>
            </a:extLst>
          </p:cNvPr>
          <p:cNvSpPr/>
          <p:nvPr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ptos" panose="020B00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B8E747-2287-8DB5-97AE-3674CE09C7C5}"/>
              </a:ext>
            </a:extLst>
          </p:cNvPr>
          <p:cNvSpPr/>
          <p:nvPr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</p:spTree>
    <p:extLst>
      <p:ext uri="{BB962C8B-B14F-4D97-AF65-F5344CB8AC3E}">
        <p14:creationId xmlns:p14="http://schemas.microsoft.com/office/powerpoint/2010/main" val="417417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city&#10;&#10;Description automatically generated">
            <a:extLst>
              <a:ext uri="{FF2B5EF4-FFF2-40B4-BE49-F238E27FC236}">
                <a16:creationId xmlns:a16="http://schemas.microsoft.com/office/drawing/2014/main" id="{359EF0EE-5C68-3E43-9C0E-D73B3D975B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24" y="0"/>
            <a:ext cx="12144373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038FE7-62D2-3E4B-AFE0-400ED73B7539}"/>
              </a:ext>
            </a:extLst>
          </p:cNvPr>
          <p:cNvSpPr/>
          <p:nvPr/>
        </p:nvSpPr>
        <p:spPr>
          <a:xfrm rot="10800000">
            <a:off x="0" y="0"/>
            <a:ext cx="12192000" cy="6758610"/>
          </a:xfrm>
          <a:prstGeom prst="rect">
            <a:avLst/>
          </a:prstGeom>
          <a:gradFill flip="none" rotWithShape="1">
            <a:gsLst>
              <a:gs pos="50000">
                <a:srgbClr val="FFFFFF">
                  <a:alpha val="0"/>
                </a:srgbClr>
              </a:gs>
              <a:gs pos="100000">
                <a:schemeClr val="tx1">
                  <a:alpha val="76000"/>
                  <a:lumMod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ktangel 13">
            <a:extLst>
              <a:ext uri="{FF2B5EF4-FFF2-40B4-BE49-F238E27FC236}">
                <a16:creationId xmlns:a16="http://schemas.microsoft.com/office/drawing/2014/main" id="{9125153A-DA02-7144-911D-7CC672E832BC}"/>
              </a:ext>
            </a:extLst>
          </p:cNvPr>
          <p:cNvSpPr/>
          <p:nvPr/>
        </p:nvSpPr>
        <p:spPr bwMode="auto">
          <a:xfrm>
            <a:off x="47621" y="5358436"/>
            <a:ext cx="12144376" cy="1158189"/>
          </a:xfrm>
          <a:prstGeom prst="rect">
            <a:avLst/>
          </a:prstGeom>
          <a:solidFill>
            <a:schemeClr val="bg1">
              <a:alpha val="8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</a:bodyPr>
          <a:lstStyle/>
          <a:p>
            <a:pPr marL="180975" marR="0" lvl="0" indent="-95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2D88756-D85B-E246-8DB6-666F74F65E03}"/>
              </a:ext>
            </a:extLst>
          </p:cNvPr>
          <p:cNvGrpSpPr/>
          <p:nvPr/>
        </p:nvGrpSpPr>
        <p:grpSpPr>
          <a:xfrm>
            <a:off x="3330608" y="5306898"/>
            <a:ext cx="2034980" cy="1050929"/>
            <a:chOff x="2698282" y="5139160"/>
            <a:chExt cx="2034980" cy="105092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479B6A-02C2-1041-8B36-273CCEDEB732}"/>
                </a:ext>
              </a:extLst>
            </p:cNvPr>
            <p:cNvSpPr txBox="1"/>
            <p:nvPr/>
          </p:nvSpPr>
          <p:spPr>
            <a:xfrm>
              <a:off x="3145513" y="5226043"/>
              <a:ext cx="8567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55449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 ExtraBold" panose="020B0502020203020207" pitchFamily="34" charset="-128"/>
                  <a:cs typeface="Arial" panose="020B0604020202020204" pitchFamily="34" charset="0"/>
                </a:rPr>
                <a:t>90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09C4559-1250-A64E-B859-9ACEA53C2EB3}"/>
                </a:ext>
              </a:extLst>
            </p:cNvPr>
            <p:cNvSpPr txBox="1"/>
            <p:nvPr/>
          </p:nvSpPr>
          <p:spPr>
            <a:xfrm>
              <a:off x="2698282" y="5139160"/>
              <a:ext cx="6768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4500" b="1" i="0" u="none" strike="noStrike" kern="1200" cap="none" spc="0" normalizeH="0" baseline="0" noProof="0" dirty="0">
                  <a:ln>
                    <a:noFill/>
                  </a:ln>
                  <a:solidFill>
                    <a:srgbClr val="E55449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 Bold" panose="020B0502020203020207" pitchFamily="34" charset="-128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3F3249-E4DB-2546-B1EB-8EB8BE82AF61}"/>
                </a:ext>
              </a:extLst>
            </p:cNvPr>
            <p:cNvSpPr txBox="1"/>
            <p:nvPr/>
          </p:nvSpPr>
          <p:spPr>
            <a:xfrm>
              <a:off x="2723887" y="5820757"/>
              <a:ext cx="2009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" panose="020B0502020203020207" pitchFamily="34" charset="-128"/>
                  <a:cs typeface="Arial" panose="020B0604020202020204" pitchFamily="34" charset="0"/>
                </a:rPr>
                <a:t>Eksportlande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3E76"/>
                </a:solidFill>
                <a:effectLst/>
                <a:uLnTx/>
                <a:uFillTx/>
                <a:latin typeface="Arial" panose="020B06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23D3904-F647-9E47-8214-C924BBB38120}"/>
              </a:ext>
            </a:extLst>
          </p:cNvPr>
          <p:cNvSpPr txBox="1"/>
          <p:nvPr/>
        </p:nvSpPr>
        <p:spPr>
          <a:xfrm>
            <a:off x="1155751" y="603704"/>
            <a:ext cx="85434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Dansk familieejet virksomhed</a:t>
            </a:r>
            <a:r>
              <a:rPr lang="en-US" sz="2500" b="1" dirty="0">
                <a:solidFill>
                  <a:prstClr val="white"/>
                </a:solidFill>
                <a:latin typeface="Arial" panose="020B06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grundlagt i 1953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EE07A7-65E2-354C-9D22-B70465DB7E1A}"/>
              </a:ext>
            </a:extLst>
          </p:cNvPr>
          <p:cNvCxnSpPr>
            <a:cxnSpLocks/>
          </p:cNvCxnSpPr>
          <p:nvPr/>
        </p:nvCxnSpPr>
        <p:spPr>
          <a:xfrm flipV="1">
            <a:off x="3150547" y="5517427"/>
            <a:ext cx="0" cy="9269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17DA24F-3BD9-3745-9448-2E476082F8E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841" y="668216"/>
            <a:ext cx="599793" cy="39970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59662CE-D4C6-204C-A76A-98930D6F64B5}"/>
              </a:ext>
            </a:extLst>
          </p:cNvPr>
          <p:cNvGrpSpPr/>
          <p:nvPr/>
        </p:nvGrpSpPr>
        <p:grpSpPr>
          <a:xfrm>
            <a:off x="8656561" y="5436402"/>
            <a:ext cx="3605763" cy="984885"/>
            <a:chOff x="7227389" y="5268664"/>
            <a:chExt cx="3605763" cy="98488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26D341-69FC-AB49-9EB4-DAC2A9B4785F}"/>
                </a:ext>
              </a:extLst>
            </p:cNvPr>
            <p:cNvSpPr txBox="1"/>
            <p:nvPr/>
          </p:nvSpPr>
          <p:spPr>
            <a:xfrm>
              <a:off x="7227389" y="5268664"/>
              <a:ext cx="36057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55449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 ExtraBold" panose="020B0502020203020207" pitchFamily="34" charset="-128"/>
                  <a:cs typeface="Arial" panose="020B0604020202020204" pitchFamily="34" charset="0"/>
                </a:rPr>
                <a:t>€ 821 MIO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96F49E3-1AAC-7642-BDEC-C82CE002BE32}"/>
                </a:ext>
              </a:extLst>
            </p:cNvPr>
            <p:cNvSpPr txBox="1"/>
            <p:nvPr/>
          </p:nvSpPr>
          <p:spPr>
            <a:xfrm>
              <a:off x="7227389" y="5853439"/>
              <a:ext cx="3198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" panose="020B0502020203020207" pitchFamily="34" charset="-128"/>
                  <a:cs typeface="Arial" panose="020B0604020202020204" pitchFamily="34" charset="0"/>
                </a:rPr>
                <a:t>Omsætning (2024/25)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79D5D5-D6EB-B442-B152-B30C6E58D787}"/>
              </a:ext>
            </a:extLst>
          </p:cNvPr>
          <p:cNvGrpSpPr/>
          <p:nvPr/>
        </p:nvGrpSpPr>
        <p:grpSpPr>
          <a:xfrm>
            <a:off x="294486" y="5410843"/>
            <a:ext cx="2826440" cy="943833"/>
            <a:chOff x="320373" y="5491868"/>
            <a:chExt cx="2826440" cy="94383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0C81457-F3C8-E441-9FAB-BD2966D93083}"/>
                </a:ext>
              </a:extLst>
            </p:cNvPr>
            <p:cNvGrpSpPr/>
            <p:nvPr/>
          </p:nvGrpSpPr>
          <p:grpSpPr>
            <a:xfrm>
              <a:off x="1073311" y="5491868"/>
              <a:ext cx="2073502" cy="943833"/>
              <a:chOff x="1073311" y="5491868"/>
              <a:chExt cx="2073502" cy="943833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B7BF98-FC5D-7842-9D50-555200F69556}"/>
                  </a:ext>
                </a:extLst>
              </p:cNvPr>
              <p:cNvSpPr txBox="1"/>
              <p:nvPr/>
            </p:nvSpPr>
            <p:spPr>
              <a:xfrm>
                <a:off x="1073311" y="5491868"/>
                <a:ext cx="20735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55449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unded Mplus 1c ExtraBold" panose="020B0502020203020207" pitchFamily="34" charset="-128"/>
                    <a:cs typeface="Arial" panose="020B0604020202020204" pitchFamily="34" charset="0"/>
                  </a:rPr>
                  <a:t>+2,000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A657137-85D9-B249-BF5A-21CBD667C005}"/>
                  </a:ext>
                </a:extLst>
              </p:cNvPr>
              <p:cNvSpPr txBox="1"/>
              <p:nvPr/>
            </p:nvSpPr>
            <p:spPr>
              <a:xfrm>
                <a:off x="1184526" y="6066369"/>
                <a:ext cx="1621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A3E7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unded Mplus 1c" panose="020B0502020203020207" pitchFamily="34" charset="-128"/>
                    <a:cs typeface="Arial" panose="020B0604020202020204" pitchFamily="34" charset="0"/>
                  </a:rPr>
                  <a:t>Medarbejdere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 Bold" panose="020B0502020203020207" pitchFamily="34" charset="-128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2985BD1-DD66-7744-A877-B43A8845C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373" y="5660316"/>
              <a:ext cx="805872" cy="710125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F0BFED5-4F32-1C4B-8E13-764644548D32}"/>
              </a:ext>
            </a:extLst>
          </p:cNvPr>
          <p:cNvCxnSpPr>
            <a:cxnSpLocks/>
          </p:cNvCxnSpPr>
          <p:nvPr/>
        </p:nvCxnSpPr>
        <p:spPr>
          <a:xfrm flipV="1">
            <a:off x="5451617" y="5517427"/>
            <a:ext cx="0" cy="9269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8EDDB10-B999-3A4C-9713-6554F7559E16}"/>
              </a:ext>
            </a:extLst>
          </p:cNvPr>
          <p:cNvGrpSpPr/>
          <p:nvPr/>
        </p:nvGrpSpPr>
        <p:grpSpPr>
          <a:xfrm>
            <a:off x="5631893" y="5306898"/>
            <a:ext cx="2656404" cy="1088830"/>
            <a:chOff x="4540927" y="5139160"/>
            <a:chExt cx="2656404" cy="10888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58E5CA-97AC-7845-95EF-34EDC1D7782E}"/>
                </a:ext>
              </a:extLst>
            </p:cNvPr>
            <p:cNvSpPr txBox="1"/>
            <p:nvPr/>
          </p:nvSpPr>
          <p:spPr>
            <a:xfrm>
              <a:off x="5002961" y="5243105"/>
              <a:ext cx="21943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55449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 ExtraBold" panose="020B0502020203020207" pitchFamily="34" charset="-128"/>
                  <a:cs typeface="Arial" panose="020B0604020202020204" pitchFamily="34" charset="0"/>
                </a:rPr>
                <a:t>29,000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AA9720-5C9B-F347-80A7-5077D0C8C9D0}"/>
                </a:ext>
              </a:extLst>
            </p:cNvPr>
            <p:cNvSpPr txBox="1"/>
            <p:nvPr/>
          </p:nvSpPr>
          <p:spPr>
            <a:xfrm>
              <a:off x="4590621" y="5827880"/>
              <a:ext cx="16245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" panose="020B0502020203020207" pitchFamily="34" charset="-128"/>
                  <a:cs typeface="Arial" panose="020B0604020202020204" pitchFamily="34" charset="0"/>
                </a:rPr>
                <a:t>Produkter</a:t>
              </a:r>
              <a:endParaRPr kumimoji="0" lang="da-DK" sz="2000" b="1" i="0" u="none" strike="noStrike" kern="1200" cap="none" spc="0" normalizeH="0" baseline="0" noProof="0" dirty="0">
                <a:ln>
                  <a:noFill/>
                </a:ln>
                <a:solidFill>
                  <a:srgbClr val="0A3E76"/>
                </a:solidFill>
                <a:effectLst/>
                <a:uLnTx/>
                <a:uFillTx/>
                <a:latin typeface="Arial" panose="020B06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5274489-8540-9440-B645-3337F5200CF3}"/>
                </a:ext>
              </a:extLst>
            </p:cNvPr>
            <p:cNvSpPr txBox="1"/>
            <p:nvPr/>
          </p:nvSpPr>
          <p:spPr>
            <a:xfrm>
              <a:off x="4540927" y="5139160"/>
              <a:ext cx="6768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4500" b="1" i="0" u="none" strike="noStrike" kern="1200" cap="none" spc="0" normalizeH="0" baseline="0" noProof="0" dirty="0">
                  <a:ln>
                    <a:noFill/>
                  </a:ln>
                  <a:solidFill>
                    <a:srgbClr val="E55449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 Bold" panose="020B0502020203020207" pitchFamily="34" charset="-128"/>
                  <a:cs typeface="Arial" panose="020B0604020202020204" pitchFamily="34" charset="0"/>
                </a:rPr>
                <a:t>+</a:t>
              </a: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9D001A5-332A-CA43-853F-7F80DD57FCFF}"/>
              </a:ext>
            </a:extLst>
          </p:cNvPr>
          <p:cNvCxnSpPr>
            <a:cxnSpLocks/>
          </p:cNvCxnSpPr>
          <p:nvPr/>
        </p:nvCxnSpPr>
        <p:spPr>
          <a:xfrm flipV="1">
            <a:off x="8361453" y="5517427"/>
            <a:ext cx="0" cy="9269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4">
            <a:extLst>
              <a:ext uri="{FF2B5EF4-FFF2-40B4-BE49-F238E27FC236}">
                <a16:creationId xmlns:a16="http://schemas.microsoft.com/office/drawing/2014/main" id="{3225937B-8A68-42D9-B033-00C209FACCA8}"/>
              </a:ext>
            </a:extLst>
          </p:cNvPr>
          <p:cNvSpPr/>
          <p:nvPr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24EC13D8-0449-4951-B8AC-4744829344B9}"/>
              </a:ext>
            </a:extLst>
          </p:cNvPr>
          <p:cNvSpPr/>
          <p:nvPr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" name="Picture 29" descr="Text&#10;&#10;Description automatically generated">
            <a:extLst>
              <a:ext uri="{FF2B5EF4-FFF2-40B4-BE49-F238E27FC236}">
                <a16:creationId xmlns:a16="http://schemas.microsoft.com/office/drawing/2014/main" id="{1BE9DB35-ABEC-3D96-FFE8-F4E3537D57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273" y="259280"/>
            <a:ext cx="677648" cy="67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4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in a room&#10;&#10;Description automatically generated">
            <a:extLst>
              <a:ext uri="{FF2B5EF4-FFF2-40B4-BE49-F238E27FC236}">
                <a16:creationId xmlns:a16="http://schemas.microsoft.com/office/drawing/2014/main" id="{9083DBDF-7DD6-A04C-82EF-646D4D66E8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20" y="1758946"/>
            <a:ext cx="3935724" cy="3977586"/>
          </a:xfrm>
          <a:prstGeom prst="rect">
            <a:avLst/>
          </a:prstGeom>
        </p:spPr>
      </p:pic>
      <p:pic>
        <p:nvPicPr>
          <p:cNvPr id="3" name="Picture 2" descr="A picture containing outdoor, colorful, flying, different&#10;&#10;Description automatically generated">
            <a:extLst>
              <a:ext uri="{FF2B5EF4-FFF2-40B4-BE49-F238E27FC236}">
                <a16:creationId xmlns:a16="http://schemas.microsoft.com/office/drawing/2014/main" id="{E7D095A7-9D2F-2241-A92E-148A048E40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5828" y="1765536"/>
            <a:ext cx="4014058" cy="3977587"/>
          </a:xfrm>
          <a:prstGeom prst="rect">
            <a:avLst/>
          </a:prstGeom>
        </p:spPr>
      </p:pic>
      <p:pic>
        <p:nvPicPr>
          <p:cNvPr id="4" name="Billede 42">
            <a:extLst>
              <a:ext uri="{FF2B5EF4-FFF2-40B4-BE49-F238E27FC236}">
                <a16:creationId xmlns:a16="http://schemas.microsoft.com/office/drawing/2014/main" id="{3A5DDF3D-38A8-5544-AD48-FE437BBC23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023"/>
                    </a14:imgEffect>
                    <a14:imgEffect>
                      <a14:saturation sat="1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3989" y="1760704"/>
            <a:ext cx="4009653" cy="3982419"/>
          </a:xfrm>
          <a:prstGeom prst="rect">
            <a:avLst/>
          </a:prstGeom>
        </p:spPr>
      </p:pic>
      <p:sp>
        <p:nvSpPr>
          <p:cNvPr id="6" name="Rectangle 18">
            <a:extLst>
              <a:ext uri="{FF2B5EF4-FFF2-40B4-BE49-F238E27FC236}">
                <a16:creationId xmlns:a16="http://schemas.microsoft.com/office/drawing/2014/main" id="{BD12B9EB-2303-8D4F-8DDA-2C0ECA5FFF71}"/>
              </a:ext>
            </a:extLst>
          </p:cNvPr>
          <p:cNvSpPr/>
          <p:nvPr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EF3CC482-56F8-0144-848D-7654A950BDF6}"/>
              </a:ext>
            </a:extLst>
          </p:cNvPr>
          <p:cNvSpPr/>
          <p:nvPr/>
        </p:nvSpPr>
        <p:spPr>
          <a:xfrm>
            <a:off x="620553" y="498258"/>
            <a:ext cx="10087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3E76"/>
                </a:solidFill>
                <a:effectLst/>
                <a:uLnTx/>
                <a:uFillTx/>
                <a:latin typeface="Arial" panose="020B0604020202020204" pitchFamily="34" charset="0"/>
                <a:ea typeface="Rounded Mplus 1c Medium" panose="020B0502020203020207" pitchFamily="34" charset="-128"/>
                <a:cs typeface="Arial" panose="020B0604020202020204" pitchFamily="34" charset="0"/>
              </a:rPr>
              <a:t>Vores forretning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BA9A05-7C64-B143-BDB4-80AE4ABAABA1}"/>
              </a:ext>
            </a:extLst>
          </p:cNvPr>
          <p:cNvSpPr/>
          <p:nvPr/>
        </p:nvSpPr>
        <p:spPr>
          <a:xfrm>
            <a:off x="2" y="0"/>
            <a:ext cx="60184" cy="6858000"/>
          </a:xfrm>
          <a:prstGeom prst="rect">
            <a:avLst/>
          </a:prstGeom>
          <a:solidFill>
            <a:srgbClr val="0A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ktangel 2">
            <a:extLst>
              <a:ext uri="{FF2B5EF4-FFF2-40B4-BE49-F238E27FC236}">
                <a16:creationId xmlns:a16="http://schemas.microsoft.com/office/drawing/2014/main" id="{8FCB617C-5EE3-444A-BC77-0E4CECA012F0}"/>
              </a:ext>
            </a:extLst>
          </p:cNvPr>
          <p:cNvSpPr/>
          <p:nvPr/>
        </p:nvSpPr>
        <p:spPr>
          <a:xfrm>
            <a:off x="61322" y="4532265"/>
            <a:ext cx="12162320" cy="5611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uppe 47">
            <a:extLst>
              <a:ext uri="{FF2B5EF4-FFF2-40B4-BE49-F238E27FC236}">
                <a16:creationId xmlns:a16="http://schemas.microsoft.com/office/drawing/2014/main" id="{D0030F2E-B0FC-B940-A467-DEBFD931D117}"/>
              </a:ext>
            </a:extLst>
          </p:cNvPr>
          <p:cNvGrpSpPr/>
          <p:nvPr/>
        </p:nvGrpSpPr>
        <p:grpSpPr>
          <a:xfrm>
            <a:off x="390349" y="4633624"/>
            <a:ext cx="2613810" cy="368163"/>
            <a:chOff x="44559" y="5977236"/>
            <a:chExt cx="2613810" cy="368163"/>
          </a:xfrm>
        </p:grpSpPr>
        <p:sp>
          <p:nvSpPr>
            <p:cNvPr id="12" name="Pladsholder til tekst 1">
              <a:extLst>
                <a:ext uri="{FF2B5EF4-FFF2-40B4-BE49-F238E27FC236}">
                  <a16:creationId xmlns:a16="http://schemas.microsoft.com/office/drawing/2014/main" id="{E3703124-026A-D949-BB6A-36EFBD2B3306}"/>
                </a:ext>
              </a:extLst>
            </p:cNvPr>
            <p:cNvSpPr txBox="1">
              <a:spLocks/>
            </p:cNvSpPr>
            <p:nvPr/>
          </p:nvSpPr>
          <p:spPr>
            <a:xfrm>
              <a:off x="44559" y="5977236"/>
              <a:ext cx="2613810" cy="368163"/>
            </a:xfrm>
            <a:prstGeom prst="rect">
              <a:avLst/>
            </a:prstGeom>
          </p:spPr>
          <p:txBody>
            <a:bodyPr lIns="0" rIns="120000">
              <a:noAutofit/>
            </a:bodyPr>
            <a:lstStyle>
              <a:lvl1pPr marL="92075" indent="-920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1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800" b="1">
                  <a:solidFill>
                    <a:schemeClr val="tx2"/>
                  </a:solidFill>
                  <a:latin typeface="+mn-lt"/>
                </a:defRPr>
              </a:lvl2pPr>
              <a:lvl3pPr marL="457200" indent="-261938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800" b="1">
                  <a:solidFill>
                    <a:schemeClr val="tx2"/>
                  </a:solidFill>
                  <a:latin typeface="+mn-lt"/>
                </a:defRPr>
              </a:lvl3pPr>
              <a:lvl4pPr marL="614363" indent="-1555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800" b="1">
                  <a:solidFill>
                    <a:schemeClr val="tx2"/>
                  </a:solidFill>
                  <a:latin typeface="+mn-lt"/>
                </a:defRPr>
              </a:lvl4pPr>
              <a:lvl5pPr marL="746125" indent="-1301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800" b="1">
                  <a:solidFill>
                    <a:schemeClr val="tx2"/>
                  </a:solidFill>
                  <a:latin typeface="+mn-lt"/>
                </a:defRPr>
              </a:lvl5pPr>
              <a:lvl6pPr marL="12033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6pPr>
              <a:lvl7pPr marL="16605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7pPr>
              <a:lvl8pPr marL="21177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8pPr>
              <a:lvl9pPr marL="25749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92075" marR="0" lvl="0" indent="0" algn="ctr" defTabSz="895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E2841"/>
                </a:buClr>
                <a:buSzTx/>
                <a:buFontTx/>
                <a:buNone/>
                <a:tabLst/>
                <a:defRPr/>
              </a:pPr>
              <a:r>
                <a:rPr kumimoji="0" lang="da-DK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" panose="020B0604020202020204" charset="-128"/>
                  <a:cs typeface="Arial" panose="020B0604020202020204" pitchFamily="34" charset="0"/>
                </a:rPr>
                <a:t>Produktion</a:t>
              </a:r>
            </a:p>
          </p:txBody>
        </p:sp>
        <p:pic>
          <p:nvPicPr>
            <p:cNvPr id="13" name="Billede 49">
              <a:extLst>
                <a:ext uri="{FF2B5EF4-FFF2-40B4-BE49-F238E27FC236}">
                  <a16:creationId xmlns:a16="http://schemas.microsoft.com/office/drawing/2014/main" id="{0D2D727A-BBDB-3A40-9061-0CCF75AA3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3" r="533"/>
            <a:stretch>
              <a:fillRect/>
            </a:stretch>
          </p:blipFill>
          <p:spPr>
            <a:xfrm>
              <a:off x="2322741" y="6002325"/>
              <a:ext cx="333539" cy="308238"/>
            </a:xfrm>
            <a:prstGeom prst="rect">
              <a:avLst/>
            </a:prstGeom>
          </p:spPr>
        </p:pic>
      </p:grpSp>
      <p:grpSp>
        <p:nvGrpSpPr>
          <p:cNvPr id="14" name="Gruppe 54">
            <a:extLst>
              <a:ext uri="{FF2B5EF4-FFF2-40B4-BE49-F238E27FC236}">
                <a16:creationId xmlns:a16="http://schemas.microsoft.com/office/drawing/2014/main" id="{1DB74032-87EC-A142-82E6-9ECFE80CF89D}"/>
              </a:ext>
            </a:extLst>
          </p:cNvPr>
          <p:cNvGrpSpPr/>
          <p:nvPr/>
        </p:nvGrpSpPr>
        <p:grpSpPr>
          <a:xfrm>
            <a:off x="4751452" y="4618179"/>
            <a:ext cx="2557568" cy="368163"/>
            <a:chOff x="3382609" y="5825070"/>
            <a:chExt cx="2557568" cy="368163"/>
          </a:xfrm>
        </p:grpSpPr>
        <p:sp>
          <p:nvSpPr>
            <p:cNvPr id="15" name="Pladsholder til tekst 1">
              <a:extLst>
                <a:ext uri="{FF2B5EF4-FFF2-40B4-BE49-F238E27FC236}">
                  <a16:creationId xmlns:a16="http://schemas.microsoft.com/office/drawing/2014/main" id="{9400E9FA-189E-B44C-A4EB-06520A235BF1}"/>
                </a:ext>
              </a:extLst>
            </p:cNvPr>
            <p:cNvSpPr txBox="1">
              <a:spLocks/>
            </p:cNvSpPr>
            <p:nvPr/>
          </p:nvSpPr>
          <p:spPr>
            <a:xfrm>
              <a:off x="3382609" y="5825070"/>
              <a:ext cx="2557568" cy="368163"/>
            </a:xfrm>
            <a:prstGeom prst="rect">
              <a:avLst/>
            </a:prstGeom>
          </p:spPr>
          <p:txBody>
            <a:bodyPr lIns="0" rIns="120000">
              <a:noAutofit/>
            </a:bodyPr>
            <a:lstStyle>
              <a:lvl1pPr marL="92075" indent="-920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1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800" b="1">
                  <a:solidFill>
                    <a:schemeClr val="tx2"/>
                  </a:solidFill>
                  <a:latin typeface="+mn-lt"/>
                </a:defRPr>
              </a:lvl2pPr>
              <a:lvl3pPr marL="457200" indent="-261938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800" b="1">
                  <a:solidFill>
                    <a:schemeClr val="tx2"/>
                  </a:solidFill>
                  <a:latin typeface="+mn-lt"/>
                </a:defRPr>
              </a:lvl3pPr>
              <a:lvl4pPr marL="614363" indent="-1555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800" b="1">
                  <a:solidFill>
                    <a:schemeClr val="tx2"/>
                  </a:solidFill>
                  <a:latin typeface="+mn-lt"/>
                </a:defRPr>
              </a:lvl4pPr>
              <a:lvl5pPr marL="746125" indent="-1301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800" b="1">
                  <a:solidFill>
                    <a:schemeClr val="tx2"/>
                  </a:solidFill>
                  <a:latin typeface="+mn-lt"/>
                </a:defRPr>
              </a:lvl5pPr>
              <a:lvl6pPr marL="12033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6pPr>
              <a:lvl7pPr marL="16605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7pPr>
              <a:lvl8pPr marL="21177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8pPr>
              <a:lvl9pPr marL="25749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92075" marR="0" lvl="0" indent="0" algn="ctr" defTabSz="895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E2841"/>
                </a:buClr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" panose="020B0604020202020204" charset="-128"/>
                  <a:cs typeface="Arial" panose="020B0604020202020204" pitchFamily="34" charset="0"/>
                </a:rPr>
                <a:t>Sourcing</a:t>
              </a:r>
            </a:p>
          </p:txBody>
        </p:sp>
        <p:pic>
          <p:nvPicPr>
            <p:cNvPr id="16" name="Billede 56">
              <a:extLst>
                <a:ext uri="{FF2B5EF4-FFF2-40B4-BE49-F238E27FC236}">
                  <a16:creationId xmlns:a16="http://schemas.microsoft.com/office/drawing/2014/main" id="{B6A97F84-2144-2647-AB2E-F628937DB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05" r="605"/>
            <a:stretch>
              <a:fillRect/>
            </a:stretch>
          </p:blipFill>
          <p:spPr>
            <a:xfrm>
              <a:off x="5231708" y="5889161"/>
              <a:ext cx="290612" cy="284681"/>
            </a:xfrm>
            <a:prstGeom prst="rect">
              <a:avLst/>
            </a:prstGeom>
          </p:spPr>
        </p:pic>
      </p:grpSp>
      <p:grpSp>
        <p:nvGrpSpPr>
          <p:cNvPr id="17" name="Gruppe 50">
            <a:extLst>
              <a:ext uri="{FF2B5EF4-FFF2-40B4-BE49-F238E27FC236}">
                <a16:creationId xmlns:a16="http://schemas.microsoft.com/office/drawing/2014/main" id="{873FB964-92E6-2244-B555-8B5FFD35627F}"/>
              </a:ext>
            </a:extLst>
          </p:cNvPr>
          <p:cNvGrpSpPr/>
          <p:nvPr/>
        </p:nvGrpSpPr>
        <p:grpSpPr>
          <a:xfrm>
            <a:off x="8821643" y="4614024"/>
            <a:ext cx="2303130" cy="368163"/>
            <a:chOff x="5094590" y="6620503"/>
            <a:chExt cx="2303130" cy="368163"/>
          </a:xfrm>
        </p:grpSpPr>
        <p:sp>
          <p:nvSpPr>
            <p:cNvPr id="18" name="Pladsholder til tekst 1">
              <a:extLst>
                <a:ext uri="{FF2B5EF4-FFF2-40B4-BE49-F238E27FC236}">
                  <a16:creationId xmlns:a16="http://schemas.microsoft.com/office/drawing/2014/main" id="{215160A2-FF34-A24E-99D9-822B84AF2F8C}"/>
                </a:ext>
              </a:extLst>
            </p:cNvPr>
            <p:cNvSpPr txBox="1">
              <a:spLocks/>
            </p:cNvSpPr>
            <p:nvPr/>
          </p:nvSpPr>
          <p:spPr>
            <a:xfrm>
              <a:off x="5094590" y="6620503"/>
              <a:ext cx="2303130" cy="368163"/>
            </a:xfrm>
            <a:prstGeom prst="rect">
              <a:avLst/>
            </a:prstGeom>
          </p:spPr>
          <p:txBody>
            <a:bodyPr lIns="0" rIns="120000">
              <a:noAutofit/>
            </a:bodyPr>
            <a:lstStyle>
              <a:lvl1pPr marL="92075" indent="-920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Tx/>
                <a:buNone/>
                <a:defRPr sz="1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800" b="1">
                  <a:solidFill>
                    <a:schemeClr val="tx2"/>
                  </a:solidFill>
                  <a:latin typeface="+mn-lt"/>
                </a:defRPr>
              </a:lvl2pPr>
              <a:lvl3pPr marL="457200" indent="-261938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–"/>
                <a:defRPr sz="1800" b="1">
                  <a:solidFill>
                    <a:schemeClr val="tx2"/>
                  </a:solidFill>
                  <a:latin typeface="+mn-lt"/>
                </a:defRPr>
              </a:lvl3pPr>
              <a:lvl4pPr marL="614363" indent="-1555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0000"/>
                <a:buFont typeface="Arial" charset="0"/>
                <a:buChar char="▫"/>
                <a:defRPr sz="1800" b="1">
                  <a:solidFill>
                    <a:schemeClr val="tx2"/>
                  </a:solidFill>
                  <a:latin typeface="+mn-lt"/>
                </a:defRPr>
              </a:lvl4pPr>
              <a:lvl5pPr marL="746125" indent="-130175" algn="l" defTabSz="895350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800" b="1">
                  <a:solidFill>
                    <a:schemeClr val="tx2"/>
                  </a:solidFill>
                  <a:latin typeface="+mn-lt"/>
                </a:defRPr>
              </a:lvl5pPr>
              <a:lvl6pPr marL="12033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6pPr>
              <a:lvl7pPr marL="16605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7pPr>
              <a:lvl8pPr marL="21177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8pPr>
              <a:lvl9pPr marL="2574925" indent="-130175" algn="l" defTabSz="895350" rtl="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92075" marR="0" lvl="0" indent="0" algn="ctr" defTabSz="895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E2841"/>
                </a:buClr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A3E76"/>
                  </a:solidFill>
                  <a:effectLst/>
                  <a:uLnTx/>
                  <a:uFillTx/>
                  <a:latin typeface="Arial" panose="020B0604020202020204" pitchFamily="34" charset="0"/>
                  <a:ea typeface="Rounded Mplus 1c" panose="020B0604020202020204" charset="-128"/>
                  <a:cs typeface="Arial" panose="020B0604020202020204" pitchFamily="34" charset="0"/>
                </a:rPr>
                <a:t>Logistik</a:t>
              </a:r>
            </a:p>
          </p:txBody>
        </p:sp>
        <p:pic>
          <p:nvPicPr>
            <p:cNvPr id="19" name="Billede 52">
              <a:extLst>
                <a:ext uri="{FF2B5EF4-FFF2-40B4-BE49-F238E27FC236}">
                  <a16:creationId xmlns:a16="http://schemas.microsoft.com/office/drawing/2014/main" id="{8AC52505-9230-924E-ADCA-5FDF7B71B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8267" y="6673678"/>
              <a:ext cx="350871" cy="266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488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31CFE-221D-992F-B855-4E53E9906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ADC5412D-AB44-4C45-B46C-EF62382BF6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3192" r="23192"/>
          <a:stretch/>
        </p:blipFill>
        <p:spPr>
          <a:prstGeom prst="rect">
            <a:avLst/>
          </a:prstGeom>
          <a:solidFill>
            <a:srgbClr val="E7E6E6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AD08E-9E34-993C-9374-017CA761E5E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67437" y="2892334"/>
            <a:ext cx="5342392" cy="437030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Samarbejdet i SU er afgørende for trivselsarbejdet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Fælles ansvar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Vi er hinandens forudsætninger – ikke hinandens modsætninger </a:t>
            </a: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Tillidsrepræsentanterne styrker samarbejdet </a:t>
            </a:r>
            <a:endParaRPr lang="da-DK" dirty="0">
              <a:solidFill>
                <a:srgbClr val="0A3E76"/>
              </a:solidFill>
            </a:endParaRPr>
          </a:p>
          <a:p>
            <a:r>
              <a:rPr lang="da-DK" dirty="0">
                <a:solidFill>
                  <a:srgbClr val="0A3E76"/>
                </a:solidFill>
              </a:rPr>
              <a:t>Skaber bro mellem medarbejderne og ledelsen</a:t>
            </a:r>
          </a:p>
          <a:p>
            <a:r>
              <a:rPr lang="da-DK" dirty="0">
                <a:solidFill>
                  <a:srgbClr val="0A3E76"/>
                </a:solidFill>
              </a:rPr>
              <a:t>Sikrer dialog og medarbejderinddragelse</a:t>
            </a:r>
          </a:p>
          <a:p>
            <a:r>
              <a:rPr lang="da-DK" dirty="0">
                <a:solidFill>
                  <a:srgbClr val="0A3E76"/>
                </a:solidFill>
              </a:rPr>
              <a:t>Bidrager til udvikling af ABENA Produktion gennem samarbejde</a:t>
            </a: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  <a:p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257916-795A-22EF-0641-15E43EF0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409" y="1334426"/>
            <a:ext cx="4544106" cy="1050264"/>
          </a:xfrm>
        </p:spPr>
        <p:txBody>
          <a:bodyPr>
            <a:normAutofit fontScale="90000"/>
          </a:bodyPr>
          <a:lstStyle/>
          <a:p>
            <a:r>
              <a:rPr lang="da-DK" dirty="0"/>
              <a:t>”Sammen tager vi ansvar for den trivsel, vi ønsker at skabe. ”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A20087B4-5023-2285-E1AD-3D832E63D492}"/>
              </a:ext>
            </a:extLst>
          </p:cNvPr>
          <p:cNvSpPr txBox="1">
            <a:spLocks/>
          </p:cNvSpPr>
          <p:nvPr/>
        </p:nvSpPr>
        <p:spPr>
          <a:xfrm>
            <a:off x="6138409" y="1125803"/>
            <a:ext cx="4544106" cy="3011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1100" dirty="0">
                <a:solidFill>
                  <a:srgbClr val="FF4D0D"/>
                </a:solidFill>
              </a:rPr>
              <a:t>Samarbejdsudvalget</a:t>
            </a:r>
          </a:p>
        </p:txBody>
      </p:sp>
    </p:spTree>
    <p:extLst>
      <p:ext uri="{BB962C8B-B14F-4D97-AF65-F5344CB8AC3E}">
        <p14:creationId xmlns:p14="http://schemas.microsoft.com/office/powerpoint/2010/main" val="214930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2D11-CECB-E891-35A2-AAD468801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5F4C304-2600-C33D-7E39-79C16C91AF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F32AC-BA65-3F26-3E31-661CA5C6B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67437" y="2892334"/>
            <a:ext cx="5342392" cy="437030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Før TekSam-måling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Ny proces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Ekstern hjælp fra TekSams konsulenter</a:t>
            </a: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Vores udgangspunkt</a:t>
            </a:r>
          </a:p>
          <a:p>
            <a:r>
              <a:rPr lang="da-DK" dirty="0">
                <a:solidFill>
                  <a:srgbClr val="0A3E76"/>
                </a:solidFill>
              </a:rPr>
              <a:t>Et rigtig flot resultat med højt engagement og høj jobtilfredshed</a:t>
            </a: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5D9060-3BF5-A668-5B67-55388FAA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409" y="1334426"/>
            <a:ext cx="4544106" cy="1050264"/>
          </a:xfrm>
        </p:spPr>
        <p:txBody>
          <a:bodyPr>
            <a:normAutofit fontScale="90000"/>
          </a:bodyPr>
          <a:lstStyle/>
          <a:p>
            <a:r>
              <a:rPr lang="da-DK" dirty="0"/>
              <a:t>”Trivselsarbejde handler ikke kun om at reparere problemer. ”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507778-6AAF-1059-F450-16C8FF477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12" y="0"/>
            <a:ext cx="5508626" cy="6858000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E0D904D4-C89E-02E2-840B-74E5954E716F}"/>
              </a:ext>
            </a:extLst>
          </p:cNvPr>
          <p:cNvSpPr txBox="1">
            <a:spLocks/>
          </p:cNvSpPr>
          <p:nvPr/>
        </p:nvSpPr>
        <p:spPr>
          <a:xfrm>
            <a:off x="6138409" y="1125803"/>
            <a:ext cx="4544106" cy="3011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1100" dirty="0">
                <a:solidFill>
                  <a:srgbClr val="FF4D0D"/>
                </a:solidFill>
              </a:rPr>
              <a:t>2024 – vores startpunkt med TekSam</a:t>
            </a:r>
          </a:p>
        </p:txBody>
      </p:sp>
    </p:spTree>
    <p:extLst>
      <p:ext uri="{BB962C8B-B14F-4D97-AF65-F5344CB8AC3E}">
        <p14:creationId xmlns:p14="http://schemas.microsoft.com/office/powerpoint/2010/main" val="14197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1F72E-1AA3-3311-4662-1274C0F66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694F4-F32C-8A16-80C9-0A701C00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Fra fælles fokusområder til lokalt ejerskab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0EB3C6-0992-9291-AA67-D76FBDD34FE3}"/>
              </a:ext>
            </a:extLst>
          </p:cNvPr>
          <p:cNvGrpSpPr/>
          <p:nvPr/>
        </p:nvGrpSpPr>
        <p:grpSpPr>
          <a:xfrm>
            <a:off x="2188033" y="1872125"/>
            <a:ext cx="1891108" cy="1827332"/>
            <a:chOff x="1079189" y="1697044"/>
            <a:chExt cx="2253129" cy="217714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D56829C-DA20-F178-DA98-F532BCCCB4E8}"/>
                </a:ext>
              </a:extLst>
            </p:cNvPr>
            <p:cNvSpPr/>
            <p:nvPr/>
          </p:nvSpPr>
          <p:spPr>
            <a:xfrm>
              <a:off x="1079189" y="1697044"/>
              <a:ext cx="2253129" cy="2177144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1979040-E449-596E-589C-1ACE2A817D3A}"/>
                </a:ext>
              </a:extLst>
            </p:cNvPr>
            <p:cNvSpPr txBox="1"/>
            <p:nvPr/>
          </p:nvSpPr>
          <p:spPr>
            <a:xfrm>
              <a:off x="1412799" y="3247483"/>
              <a:ext cx="1900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400" b="1" dirty="0">
                  <a:solidFill>
                    <a:srgbClr val="FF4D0D"/>
                  </a:solidFill>
                  <a:latin typeface="Aptos" panose="020B0004020202020204" pitchFamily="34" charset="0"/>
                </a:rPr>
                <a:t>Ledelse og samarbejde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9AE2594-6EB6-6813-219C-AD1A44FCEA18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36552" y="1747297"/>
              <a:ext cx="1618482" cy="1618482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9873E2-D25A-E886-1027-561C9D995401}"/>
              </a:ext>
            </a:extLst>
          </p:cNvPr>
          <p:cNvGrpSpPr/>
          <p:nvPr/>
        </p:nvGrpSpPr>
        <p:grpSpPr>
          <a:xfrm>
            <a:off x="3171796" y="3914209"/>
            <a:ext cx="1891108" cy="1827332"/>
            <a:chOff x="7194835" y="1697042"/>
            <a:chExt cx="2253129" cy="217714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4656A12-3F9F-C8B5-8670-76F4951CB858}"/>
                </a:ext>
              </a:extLst>
            </p:cNvPr>
            <p:cNvSpPr/>
            <p:nvPr/>
          </p:nvSpPr>
          <p:spPr>
            <a:xfrm>
              <a:off x="7194835" y="1697042"/>
              <a:ext cx="2253129" cy="2177144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208534-06D1-8F18-EB5D-1D42C4A56BF6}"/>
                </a:ext>
              </a:extLst>
            </p:cNvPr>
            <p:cNvSpPr txBox="1"/>
            <p:nvPr/>
          </p:nvSpPr>
          <p:spPr>
            <a:xfrm>
              <a:off x="7546644" y="3312205"/>
              <a:ext cx="1900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400" b="1" dirty="0">
                  <a:solidFill>
                    <a:srgbClr val="FF4D0D"/>
                  </a:solidFill>
                  <a:latin typeface="Aptos" panose="020B0004020202020204" pitchFamily="34" charset="0"/>
                </a:rPr>
                <a:t>Involvering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7D8168B-C214-B919-0EE8-837F8AA628EA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46644" y="1747297"/>
              <a:ext cx="1618482" cy="161848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DA10A04-02DF-D1D7-09DA-1DB46C743A8D}"/>
              </a:ext>
            </a:extLst>
          </p:cNvPr>
          <p:cNvGrpSpPr/>
          <p:nvPr/>
        </p:nvGrpSpPr>
        <p:grpSpPr>
          <a:xfrm>
            <a:off x="1042137" y="3918394"/>
            <a:ext cx="1920607" cy="1827332"/>
            <a:chOff x="4137012" y="1697042"/>
            <a:chExt cx="2288275" cy="217714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944EB6-C01E-420E-CB94-54B53A7EBC38}"/>
                </a:ext>
              </a:extLst>
            </p:cNvPr>
            <p:cNvSpPr/>
            <p:nvPr/>
          </p:nvSpPr>
          <p:spPr>
            <a:xfrm>
              <a:off x="4137012" y="1697042"/>
              <a:ext cx="2253129" cy="2177144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81DBD1-6F3D-6CC8-6AB8-8CB4F8675CDE}"/>
                </a:ext>
              </a:extLst>
            </p:cNvPr>
            <p:cNvSpPr txBox="1"/>
            <p:nvPr/>
          </p:nvSpPr>
          <p:spPr>
            <a:xfrm>
              <a:off x="4188404" y="3193318"/>
              <a:ext cx="2236883" cy="6233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da-DK" sz="1400" b="1" dirty="0">
                  <a:solidFill>
                    <a:srgbClr val="FF4D0D"/>
                  </a:solidFill>
                  <a:latin typeface="Aptos" panose="020B0004020202020204" pitchFamily="34" charset="0"/>
                </a:rPr>
                <a:t>Værdier og krænkende adfærd 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16ACD62-F034-EB22-F415-FD8311566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77791" y="1906913"/>
              <a:ext cx="1258112" cy="1258112"/>
            </a:xfrm>
            <a:prstGeom prst="rect">
              <a:avLst/>
            </a:prstGeom>
          </p:spPr>
        </p:pic>
      </p:grp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C807658-40A1-C61F-3824-9E6A7BBF5284}"/>
              </a:ext>
            </a:extLst>
          </p:cNvPr>
          <p:cNvSpPr txBox="1">
            <a:spLocks/>
          </p:cNvSpPr>
          <p:nvPr/>
        </p:nvSpPr>
        <p:spPr>
          <a:xfrm>
            <a:off x="6634214" y="2102894"/>
            <a:ext cx="3777965" cy="43703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Vi startede med fælles fokusområder</a:t>
            </a:r>
            <a:r>
              <a:rPr lang="da-DK" dirty="0">
                <a:solidFill>
                  <a:srgbClr val="0A3E76"/>
                </a:solidFill>
              </a:rPr>
              <a:t> </a:t>
            </a:r>
          </a:p>
          <a:p>
            <a:r>
              <a:rPr lang="da-DK" dirty="0">
                <a:solidFill>
                  <a:srgbClr val="0A3E76"/>
                </a:solidFill>
              </a:rPr>
              <a:t>Workshops om arbejdsglæde for alle medarbejdere </a:t>
            </a:r>
          </a:p>
          <a:p>
            <a:r>
              <a:rPr lang="da-DK" dirty="0">
                <a:solidFill>
                  <a:srgbClr val="0A3E76"/>
                </a:solidFill>
              </a:rPr>
              <a:t>Etablering af faste ugemøder</a:t>
            </a:r>
          </a:p>
          <a:p>
            <a:r>
              <a:rPr lang="da-DK" dirty="0">
                <a:solidFill>
                  <a:srgbClr val="0A3E76"/>
                </a:solidFill>
              </a:rPr>
              <a:t>Ny intro til alle nye medarbejdere</a:t>
            </a:r>
          </a:p>
          <a:p>
            <a:r>
              <a:rPr lang="da-DK" dirty="0">
                <a:solidFill>
                  <a:srgbClr val="0A3E76"/>
                </a:solidFill>
              </a:rPr>
              <a:t>Etablering af trivselsgrupper</a:t>
            </a:r>
          </a:p>
          <a:p>
            <a:r>
              <a:rPr lang="da-DK" dirty="0">
                <a:solidFill>
                  <a:srgbClr val="0A3E76"/>
                </a:solidFill>
              </a:rPr>
              <a:t>Forbedring af ledernes værktøjskasse </a:t>
            </a:r>
          </a:p>
          <a:p>
            <a:r>
              <a:rPr lang="da-DK" dirty="0">
                <a:solidFill>
                  <a:srgbClr val="0A3E76"/>
                </a:solidFill>
              </a:rPr>
              <a:t>Ledertræning og masterclasses</a:t>
            </a:r>
          </a:p>
          <a:p>
            <a:r>
              <a:rPr lang="da-DK" dirty="0">
                <a:solidFill>
                  <a:srgbClr val="0A3E76"/>
                </a:solidFill>
              </a:rPr>
              <a:t>Ny kommunikationsstrategi</a:t>
            </a:r>
          </a:p>
          <a:p>
            <a:r>
              <a:rPr lang="da-DK" dirty="0">
                <a:solidFill>
                  <a:srgbClr val="0A3E76"/>
                </a:solidFill>
              </a:rPr>
              <a:t>Etablering af et lærlingefællesskab</a:t>
            </a:r>
          </a:p>
          <a:p>
            <a:endParaRPr lang="da-DK" dirty="0">
              <a:solidFill>
                <a:srgbClr val="0A3E76"/>
              </a:solidFill>
            </a:endParaRPr>
          </a:p>
          <a:p>
            <a:endParaRPr lang="en-DK" dirty="0">
              <a:solidFill>
                <a:srgbClr val="0A3E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6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1AC1E-B63E-D55D-3DDA-FC5F25BC7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D7C32A-E9C1-9A90-6493-C176D4BFC91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00" y="2338160"/>
            <a:ext cx="5181600" cy="4370305"/>
          </a:xfrm>
        </p:spPr>
        <p:txBody>
          <a:bodyPr/>
          <a:lstStyle/>
          <a:p>
            <a:pPr marL="0" indent="0">
              <a:buNone/>
            </a:pPr>
            <a:endParaRPr lang="da-DK" b="1" dirty="0">
              <a:solidFill>
                <a:srgbClr val="0A3E76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Fra fælles fokusområder til lokalt ejerskab </a:t>
            </a:r>
            <a:endParaRPr lang="da-DK" dirty="0">
              <a:solidFill>
                <a:srgbClr val="0A3E76"/>
              </a:solidFill>
            </a:endParaRPr>
          </a:p>
          <a:p>
            <a:r>
              <a:rPr lang="da-DK" dirty="0">
                <a:solidFill>
                  <a:srgbClr val="0A3E76"/>
                </a:solidFill>
              </a:rPr>
              <a:t>Dialog og handling flyttes tættere på medarbejderne og lederne</a:t>
            </a:r>
          </a:p>
          <a:p>
            <a:r>
              <a:rPr lang="da-DK" dirty="0">
                <a:solidFill>
                  <a:srgbClr val="0A3E76"/>
                </a:solidFill>
              </a:rPr>
              <a:t>Hver afdeling arbejder med de resultater, der er mest relevante for dem</a:t>
            </a:r>
          </a:p>
          <a:p>
            <a:r>
              <a:rPr lang="da-DK" dirty="0">
                <a:solidFill>
                  <a:srgbClr val="0A3E76"/>
                </a:solidFill>
              </a:rPr>
              <a:t>Ledere og medarbejdere tager fælles ansvar for udviklingen</a:t>
            </a:r>
          </a:p>
          <a:p>
            <a:r>
              <a:rPr lang="da-DK" dirty="0">
                <a:solidFill>
                  <a:srgbClr val="0A3E76"/>
                </a:solidFill>
              </a:rPr>
              <a:t>Større ejerskab giver mere engagement og bedre resultater</a:t>
            </a: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0FD0D3FC-927C-704B-F6E7-A0630F0654B4}"/>
              </a:ext>
            </a:extLst>
          </p:cNvPr>
          <p:cNvSpPr txBox="1">
            <a:spLocks/>
          </p:cNvSpPr>
          <p:nvPr/>
        </p:nvSpPr>
        <p:spPr>
          <a:xfrm>
            <a:off x="6024564" y="1287896"/>
            <a:ext cx="4861150" cy="10502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2500" dirty="0"/>
              <a:t>”Ingen havde samme udfordringer. Så hvorfor skulle alle arbejde med det samme?”</a:t>
            </a:r>
          </a:p>
        </p:txBody>
      </p:sp>
      <p:sp>
        <p:nvSpPr>
          <p:cNvPr id="31" name="Title 3">
            <a:extLst>
              <a:ext uri="{FF2B5EF4-FFF2-40B4-BE49-F238E27FC236}">
                <a16:creationId xmlns:a16="http://schemas.microsoft.com/office/drawing/2014/main" id="{9C3D36D0-5D77-E8AC-33C2-8421D4DF6DE1}"/>
              </a:ext>
            </a:extLst>
          </p:cNvPr>
          <p:cNvSpPr txBox="1">
            <a:spLocks/>
          </p:cNvSpPr>
          <p:nvPr/>
        </p:nvSpPr>
        <p:spPr>
          <a:xfrm>
            <a:off x="6024564" y="986763"/>
            <a:ext cx="4544106" cy="3011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1100" dirty="0">
                <a:solidFill>
                  <a:srgbClr val="FF4D0D"/>
                </a:solidFill>
              </a:rPr>
              <a:t>Det store skifte i 2025 </a:t>
            </a:r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4EEAC285-02EE-D150-41DC-79F5568B24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0" r="20"/>
          <a:stretch/>
        </p:blipFill>
        <p:spPr>
          <a:prstGeom prst="rect">
            <a:avLst/>
          </a:prstGeom>
          <a:solidFill>
            <a:srgbClr val="E7E6E6"/>
          </a:solidFill>
        </p:spPr>
      </p:pic>
    </p:spTree>
    <p:extLst>
      <p:ext uri="{BB962C8B-B14F-4D97-AF65-F5344CB8AC3E}">
        <p14:creationId xmlns:p14="http://schemas.microsoft.com/office/powerpoint/2010/main" val="2234926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752053-F894-859F-7373-9C6CE7DAC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E7665D-F5FD-65DD-DE5B-547C438DCD4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endParaRPr lang="da-DK" b="1" dirty="0">
              <a:solidFill>
                <a:srgbClr val="0A3E76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Kommunikation til medarbejderne</a:t>
            </a:r>
            <a:endParaRPr lang="da-DK" dirty="0">
              <a:solidFill>
                <a:srgbClr val="0A3E76"/>
              </a:solidFill>
            </a:endParaRPr>
          </a:p>
          <a:p>
            <a:r>
              <a:rPr lang="da-DK" dirty="0">
                <a:solidFill>
                  <a:srgbClr val="0A3E76"/>
                </a:solidFill>
              </a:rPr>
              <a:t>Gøre resultaterne synlige og forståelige</a:t>
            </a:r>
          </a:p>
          <a:p>
            <a:r>
              <a:rPr lang="da-DK" dirty="0">
                <a:solidFill>
                  <a:srgbClr val="0A3E76"/>
                </a:solidFill>
              </a:rPr>
              <a:t>Vise tydeligt, at input fører til handling</a:t>
            </a: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En ny og mere involverende lederrolle</a:t>
            </a:r>
            <a:endParaRPr lang="da-DK" dirty="0">
              <a:solidFill>
                <a:srgbClr val="0A3E76"/>
              </a:solidFill>
            </a:endParaRPr>
          </a:p>
          <a:p>
            <a:r>
              <a:rPr lang="da-DK" dirty="0">
                <a:solidFill>
                  <a:srgbClr val="0A3E76"/>
                </a:solidFill>
              </a:rPr>
              <a:t>Fra præsentation af resultater til aktiv ledelse af trivselsprocessen</a:t>
            </a:r>
          </a:p>
          <a:p>
            <a:r>
              <a:rPr lang="da-DK" dirty="0">
                <a:solidFill>
                  <a:srgbClr val="0A3E76"/>
                </a:solidFill>
              </a:rPr>
              <a:t>Fra gode intentioner til konkrete handlinger, tydeligt ansvar og opfølgning</a:t>
            </a:r>
          </a:p>
          <a:p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0A3E76"/>
                </a:solidFill>
              </a:rPr>
              <a:t>Trivsel og drift </a:t>
            </a:r>
          </a:p>
          <a:p>
            <a:r>
              <a:rPr lang="da-DK" dirty="0">
                <a:solidFill>
                  <a:srgbClr val="0A3E76"/>
                </a:solidFill>
              </a:rPr>
              <a:t>Er ikke modsætninger, men en vigtig forudsætning for stærke teams og gode resultater over tid </a:t>
            </a:r>
          </a:p>
          <a:p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endParaRPr lang="da-DK" dirty="0">
              <a:solidFill>
                <a:srgbClr val="0A3E76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CC2F733-5268-3473-3C4D-BEFF4385B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081" y="1026517"/>
            <a:ext cx="4597545" cy="1050264"/>
          </a:xfrm>
        </p:spPr>
        <p:txBody>
          <a:bodyPr/>
          <a:lstStyle/>
          <a:p>
            <a:r>
              <a:rPr lang="da-DK" dirty="0"/>
              <a:t>Resultater flytter ikke noget alene</a:t>
            </a:r>
            <a:br>
              <a:rPr lang="da-DK" dirty="0"/>
            </a:br>
            <a:br>
              <a:rPr lang="da-DK" dirty="0"/>
            </a:br>
            <a:r>
              <a:rPr lang="da-DK" dirty="0"/>
              <a:t> </a:t>
            </a:r>
          </a:p>
        </p:txBody>
      </p:sp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FBAD950-8D79-A253-7313-A166EF87DF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273" y="259280"/>
            <a:ext cx="677648" cy="67764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3DA82A6-ECDF-DE60-DF5B-FFC48DD06CBC}"/>
              </a:ext>
            </a:extLst>
          </p:cNvPr>
          <p:cNvSpPr/>
          <p:nvPr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ptos" panose="020B00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134BF7-F760-2109-4221-1177FB680B4A}"/>
              </a:ext>
            </a:extLst>
          </p:cNvPr>
          <p:cNvSpPr/>
          <p:nvPr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dirty="0">
                <a:solidFill>
                  <a:schemeClr val="bg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B0E21A0E-7D13-E572-EB94-481A360EA57F}"/>
              </a:ext>
            </a:extLst>
          </p:cNvPr>
          <p:cNvSpPr txBox="1">
            <a:spLocks/>
          </p:cNvSpPr>
          <p:nvPr/>
        </p:nvSpPr>
        <p:spPr>
          <a:xfrm>
            <a:off x="911081" y="725384"/>
            <a:ext cx="4544106" cy="3011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1100" dirty="0">
                <a:solidFill>
                  <a:srgbClr val="FF4D0D"/>
                </a:solidFill>
              </a:rPr>
              <a:t>Lokalt ejerskab kræver understøttelse </a:t>
            </a:r>
          </a:p>
        </p:txBody>
      </p:sp>
      <p:pic>
        <p:nvPicPr>
          <p:cNvPr id="13" name="Pladsholder til billede 12">
            <a:extLst>
              <a:ext uri="{FF2B5EF4-FFF2-40B4-BE49-F238E27FC236}">
                <a16:creationId xmlns:a16="http://schemas.microsoft.com/office/drawing/2014/main" id="{A215B358-3569-270D-5F4F-FD51C14805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23041" r="23041"/>
          <a:stretch/>
        </p:blipFill>
        <p:spPr>
          <a:prstGeom prst="rect">
            <a:avLst/>
          </a:prstGeom>
          <a:solidFill>
            <a:srgbClr val="E7E6E6"/>
          </a:solidFill>
        </p:spPr>
      </p:pic>
    </p:spTree>
    <p:extLst>
      <p:ext uri="{BB962C8B-B14F-4D97-AF65-F5344CB8AC3E}">
        <p14:creationId xmlns:p14="http://schemas.microsoft.com/office/powerpoint/2010/main" val="1161392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08E71-69C8-E945-6B41-7F6B6A68C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BDD774-F452-177F-BAFA-B149B5CB5B3E}"/>
              </a:ext>
            </a:extLst>
          </p:cNvPr>
          <p:cNvSpPr txBox="1"/>
          <p:nvPr/>
        </p:nvSpPr>
        <p:spPr>
          <a:xfrm>
            <a:off x="4719440" y="469334"/>
            <a:ext cx="27531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Hvad lærte vi?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B17BAE-0089-7F07-8FF4-2C3086F70AFD}"/>
              </a:ext>
            </a:extLst>
          </p:cNvPr>
          <p:cNvSpPr/>
          <p:nvPr/>
        </p:nvSpPr>
        <p:spPr>
          <a:xfrm>
            <a:off x="762000" y="1629184"/>
            <a:ext cx="1930833" cy="4085817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Rounded Mplus 1c" panose="020B0502020203020207" pitchFamily="34" charset="-128"/>
              <a:ea typeface="Rounded Mplus 1c" panose="020B0502020203020207" pitchFamily="34" charset="-128"/>
              <a:cs typeface="Rounded Mplus 1c" panose="020B0502020203020207" pitchFamily="3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A4D832-6E8B-C07E-FC1F-DE61EA21922D}"/>
              </a:ext>
            </a:extLst>
          </p:cNvPr>
          <p:cNvSpPr txBox="1"/>
          <p:nvPr/>
        </p:nvSpPr>
        <p:spPr>
          <a:xfrm>
            <a:off x="980897" y="1698054"/>
            <a:ext cx="922047" cy="115416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900" b="1" dirty="0">
                <a:solidFill>
                  <a:srgbClr val="FF4D0D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C2859-0240-53D0-BE1B-D1084F4A189A}"/>
              </a:ext>
            </a:extLst>
          </p:cNvPr>
          <p:cNvSpPr txBox="1"/>
          <p:nvPr/>
        </p:nvSpPr>
        <p:spPr>
          <a:xfrm>
            <a:off x="871728" y="3249906"/>
            <a:ext cx="1711377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Dialog 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vigtigere end tal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17C28D7-1C91-539A-8C42-B06C5B6E3F38}"/>
              </a:ext>
            </a:extLst>
          </p:cNvPr>
          <p:cNvSpPr txBox="1">
            <a:spLocks/>
          </p:cNvSpPr>
          <p:nvPr/>
        </p:nvSpPr>
        <p:spPr>
          <a:xfrm>
            <a:off x="871728" y="3913632"/>
            <a:ext cx="1711377" cy="692497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Tal viser hvor.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Dialog forklarer hvorfor.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790136-F2D2-F656-8B67-7FE75C911689}"/>
              </a:ext>
            </a:extLst>
          </p:cNvPr>
          <p:cNvSpPr/>
          <p:nvPr/>
        </p:nvSpPr>
        <p:spPr>
          <a:xfrm>
            <a:off x="5130584" y="1629184"/>
            <a:ext cx="1930833" cy="4085817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A17546-AE60-31F9-2ABE-37DF4B791716}"/>
              </a:ext>
            </a:extLst>
          </p:cNvPr>
          <p:cNvSpPr txBox="1"/>
          <p:nvPr/>
        </p:nvSpPr>
        <p:spPr>
          <a:xfrm>
            <a:off x="5349481" y="1698054"/>
            <a:ext cx="922047" cy="115416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900" b="1" dirty="0">
                <a:solidFill>
                  <a:srgbClr val="FF4D0D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0FB836-510D-A5CA-50DF-6C7165394793}"/>
              </a:ext>
            </a:extLst>
          </p:cNvPr>
          <p:cNvSpPr txBox="1"/>
          <p:nvPr/>
        </p:nvSpPr>
        <p:spPr>
          <a:xfrm>
            <a:off x="5240312" y="3249906"/>
            <a:ext cx="1711377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Lederne er</a:t>
            </a:r>
            <a:endParaRPr lang="en-US" sz="1600" b="1" dirty="0">
              <a:solidFill>
                <a:srgbClr val="0A3E76"/>
              </a:solidFill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afgørende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E64B119-AC7A-D2F5-E183-9EA1AAAD76F1}"/>
              </a:ext>
            </a:extLst>
          </p:cNvPr>
          <p:cNvSpPr txBox="1">
            <a:spLocks/>
          </p:cNvSpPr>
          <p:nvPr/>
        </p:nvSpPr>
        <p:spPr>
          <a:xfrm>
            <a:off x="5240312" y="3913632"/>
            <a:ext cx="1711377" cy="90794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Resultater får først værdi,</a:t>
            </a:r>
            <a:endParaRPr lang="en-US" sz="1400" dirty="0">
              <a:solidFill>
                <a:srgbClr val="0A3E76"/>
              </a:solidFill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når lederen går i dialog.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4ED621-179F-3DE2-A9D8-E4431DEA3D5F}"/>
              </a:ext>
            </a:extLst>
          </p:cNvPr>
          <p:cNvSpPr/>
          <p:nvPr/>
        </p:nvSpPr>
        <p:spPr>
          <a:xfrm>
            <a:off x="2946292" y="1629184"/>
            <a:ext cx="1930833" cy="4085817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F6AE92-E85F-5591-DB3A-52333901CD03}"/>
              </a:ext>
            </a:extLst>
          </p:cNvPr>
          <p:cNvSpPr txBox="1"/>
          <p:nvPr/>
        </p:nvSpPr>
        <p:spPr>
          <a:xfrm>
            <a:off x="3165189" y="1698054"/>
            <a:ext cx="922047" cy="115416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900" b="1" dirty="0">
                <a:solidFill>
                  <a:srgbClr val="FF4D0D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1E1FC7-D495-BCD6-1631-9B3161E81560}"/>
              </a:ext>
            </a:extLst>
          </p:cNvPr>
          <p:cNvSpPr txBox="1"/>
          <p:nvPr/>
        </p:nvSpPr>
        <p:spPr>
          <a:xfrm>
            <a:off x="3056020" y="3249906"/>
            <a:ext cx="1711377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Trivsel skabes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ikke centralt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DAEFFDE-7B87-A602-9944-20BAD726DED3}"/>
              </a:ext>
            </a:extLst>
          </p:cNvPr>
          <p:cNvSpPr txBox="1">
            <a:spLocks/>
          </p:cNvSpPr>
          <p:nvPr/>
        </p:nvSpPr>
        <p:spPr>
          <a:xfrm>
            <a:off x="3056020" y="3913632"/>
            <a:ext cx="1711377" cy="90794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Rammer skabes centralt.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Løsninger findes ofte lokalt.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22BA0F-A39F-2F18-9A9B-9AD8FA5A6CB5}"/>
              </a:ext>
            </a:extLst>
          </p:cNvPr>
          <p:cNvSpPr/>
          <p:nvPr/>
        </p:nvSpPr>
        <p:spPr>
          <a:xfrm>
            <a:off x="9499167" y="1629184"/>
            <a:ext cx="1930833" cy="4085817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F8C17F-E4F8-7443-12B1-A0829F90E52E}"/>
              </a:ext>
            </a:extLst>
          </p:cNvPr>
          <p:cNvSpPr txBox="1"/>
          <p:nvPr/>
        </p:nvSpPr>
        <p:spPr>
          <a:xfrm>
            <a:off x="9718064" y="1698054"/>
            <a:ext cx="922047" cy="115416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900" b="1" dirty="0">
                <a:solidFill>
                  <a:srgbClr val="FF4D0D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5.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133D24-7D39-05FE-9E06-D1B2B3E9D506}"/>
              </a:ext>
            </a:extLst>
          </p:cNvPr>
          <p:cNvSpPr txBox="1"/>
          <p:nvPr/>
        </p:nvSpPr>
        <p:spPr>
          <a:xfrm>
            <a:off x="9608895" y="3249906"/>
            <a:ext cx="1711377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Tillid kommer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af handling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3E0C4BE-1A44-9542-409B-FF01EDE07A9F}"/>
              </a:ext>
            </a:extLst>
          </p:cNvPr>
          <p:cNvSpPr txBox="1">
            <a:spLocks/>
          </p:cNvSpPr>
          <p:nvPr/>
        </p:nvSpPr>
        <p:spPr>
          <a:xfrm>
            <a:off x="9608895" y="3913632"/>
            <a:ext cx="1711377" cy="261610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Ikke af en måling</a:t>
            </a:r>
            <a:endParaRPr lang="en-US" sz="1600" dirty="0">
              <a:solidFill>
                <a:srgbClr val="0A3E76"/>
              </a:solidFill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EEDAA7-647F-8173-FEA3-1F0ED7A8DE81}"/>
              </a:ext>
            </a:extLst>
          </p:cNvPr>
          <p:cNvSpPr/>
          <p:nvPr/>
        </p:nvSpPr>
        <p:spPr>
          <a:xfrm>
            <a:off x="7314876" y="1629184"/>
            <a:ext cx="1930833" cy="4085817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Aptos" panose="020B0004020202020204" pitchFamily="34" charset="0"/>
              <a:ea typeface="Rounded Mplus 1c" panose="020B0502020203020207" pitchFamily="34" charset="-128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188C33-E395-F88A-827A-E12E89A0C921}"/>
              </a:ext>
            </a:extLst>
          </p:cNvPr>
          <p:cNvSpPr txBox="1"/>
          <p:nvPr/>
        </p:nvSpPr>
        <p:spPr>
          <a:xfrm>
            <a:off x="7533773" y="1698054"/>
            <a:ext cx="922047" cy="115416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900" b="1" dirty="0">
                <a:solidFill>
                  <a:srgbClr val="FF4D0D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98409B-6D42-9E84-5936-798284E9F670}"/>
              </a:ext>
            </a:extLst>
          </p:cNvPr>
          <p:cNvSpPr txBox="1"/>
          <p:nvPr/>
        </p:nvSpPr>
        <p:spPr>
          <a:xfrm>
            <a:off x="7424604" y="3249906"/>
            <a:ext cx="1711377" cy="55399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Kommunikér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igen og igen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5973A39D-1192-8B88-B4D2-91D1DDC7F2FA}"/>
              </a:ext>
            </a:extLst>
          </p:cNvPr>
          <p:cNvSpPr txBox="1">
            <a:spLocks/>
          </p:cNvSpPr>
          <p:nvPr/>
        </p:nvSpPr>
        <p:spPr>
          <a:xfrm>
            <a:off x="7424604" y="3913632"/>
            <a:ext cx="1711377" cy="692497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Fortæl igen og igen,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sz="1400" dirty="0">
                <a:solidFill>
                  <a:srgbClr val="0A3E76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hvad der sker – og hvorfor.</a:t>
            </a:r>
          </a:p>
        </p:txBody>
      </p:sp>
      <p:sp>
        <p:nvSpPr>
          <p:cNvPr id="23" name="Core message – shared responsibility"/>
          <p:cNvSpPr txBox="1"/>
          <p:nvPr/>
        </p:nvSpPr>
        <p:spPr>
          <a:xfrm>
            <a:off x="502920" y="5760720"/>
            <a:ext cx="11155680" cy="3931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sz="1400" b="1" dirty="0">
                <a:solidFill>
                  <a:srgbClr val="0A3E76"/>
                </a:solidFill>
                <a:latin typeface="Aptos"/>
              </a:rPr>
              <a:t>SU sætter rammen • ledere og medarbejdere skaber løsningerne • fælles opfølgning fastholder udviklingen</a:t>
            </a:r>
          </a:p>
        </p:txBody>
      </p:sp>
    </p:spTree>
    <p:extLst>
      <p:ext uri="{BB962C8B-B14F-4D97-AF65-F5344CB8AC3E}">
        <p14:creationId xmlns:p14="http://schemas.microsoft.com/office/powerpoint/2010/main" val="3540850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3555-010A-975B-03B2-26050A91D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BAFB763-AFD5-0D6A-1679-E0CA70FA4F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80" y="0"/>
            <a:ext cx="5508625" cy="6858000"/>
          </a:xfrm>
          <a:prstGeom prst="rect">
            <a:avLst/>
          </a:prstGeom>
          <a:solidFill>
            <a:srgbClr val="E7E6E6"/>
          </a:solidFill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CF945A-D2E4-93F0-63C7-AC5A3E9416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5657" y="3195772"/>
            <a:ext cx="5074869" cy="4370305"/>
          </a:xfrm>
        </p:spPr>
        <p:txBody>
          <a:bodyPr/>
          <a:lstStyle/>
          <a:p>
            <a:pPr lvl="0"/>
            <a:r>
              <a:rPr lang="da-DK" dirty="0">
                <a:solidFill>
                  <a:srgbClr val="0A3E76"/>
                </a:solidFill>
              </a:rPr>
              <a:t>Årlig trivselsmåling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Opfølgende pulsmåling efter seks måneder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Sparringssessioner mellem lederne</a:t>
            </a:r>
          </a:p>
          <a:p>
            <a:pPr lvl="0"/>
            <a:r>
              <a:rPr lang="da-DK" dirty="0">
                <a:solidFill>
                  <a:srgbClr val="0A3E76"/>
                </a:solidFill>
              </a:rPr>
              <a:t>Input omsættes til konkrete handlinger</a:t>
            </a:r>
          </a:p>
          <a:p>
            <a:pPr lvl="0"/>
            <a:r>
              <a:rPr lang="nb-NO" dirty="0">
                <a:solidFill>
                  <a:srgbClr val="0A3E76"/>
                </a:solidFill>
              </a:rPr>
              <a:t>Input fra trivselsgrupperne som fast punkt på SU-møder</a:t>
            </a:r>
          </a:p>
          <a:p>
            <a:pPr lvl="0"/>
            <a:r>
              <a:rPr lang="nb-NO" dirty="0">
                <a:solidFill>
                  <a:srgbClr val="0A3E76"/>
                </a:solidFill>
              </a:rPr>
              <a:t>Forbedring af medarbejderengagement som et strategisk fokusmål </a:t>
            </a:r>
            <a:endParaRPr lang="da-DK" dirty="0">
              <a:solidFill>
                <a:srgbClr val="0A3E76"/>
              </a:solidFill>
            </a:endParaRPr>
          </a:p>
          <a:p>
            <a:pPr lvl="0"/>
            <a:endParaRPr lang="da-DK" dirty="0">
              <a:solidFill>
                <a:srgbClr val="0A3E76"/>
              </a:solidFill>
            </a:endParaRPr>
          </a:p>
          <a:p>
            <a:endParaRPr lang="da-DK" dirty="0">
              <a:solidFill>
                <a:srgbClr val="0A3E76"/>
              </a:solidFill>
            </a:endParaRP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7BE8756-5EDC-C66D-5090-44D8333E11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2273" y="259280"/>
            <a:ext cx="677648" cy="6776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A5534B-C584-8CDB-2C57-9BA621E9FCBB}"/>
              </a:ext>
            </a:extLst>
          </p:cNvPr>
          <p:cNvSpPr/>
          <p:nvPr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3A3EE3-D215-88DC-E704-7E48B62173E2}"/>
              </a:ext>
            </a:extLst>
          </p:cNvPr>
          <p:cNvSpPr/>
          <p:nvPr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dirty="0">
                <a:solidFill>
                  <a:schemeClr val="bg1"/>
                </a:solidFill>
                <a:latin typeface="Aptos" panose="020B00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9B056237-F204-4110-C537-9748EE098C33}"/>
              </a:ext>
            </a:extLst>
          </p:cNvPr>
          <p:cNvSpPr txBox="1">
            <a:spLocks/>
          </p:cNvSpPr>
          <p:nvPr/>
        </p:nvSpPr>
        <p:spPr>
          <a:xfrm>
            <a:off x="6306419" y="1541218"/>
            <a:ext cx="4945853" cy="10502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2500" dirty="0"/>
              <a:t>"Vi ser trivselsmålingen som et værktøj i en løbende dialog, der aldrig bliver færdig.”</a:t>
            </a:r>
          </a:p>
          <a:p>
            <a:endParaRPr lang="da-DK" sz="2500" dirty="0"/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7A43E7B3-2BF8-3BEC-F351-5BF231B12B75}"/>
              </a:ext>
            </a:extLst>
          </p:cNvPr>
          <p:cNvSpPr txBox="1">
            <a:spLocks/>
          </p:cNvSpPr>
          <p:nvPr/>
        </p:nvSpPr>
        <p:spPr>
          <a:xfrm>
            <a:off x="6306420" y="1256022"/>
            <a:ext cx="4544106" cy="3011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1100" dirty="0">
                <a:solidFill>
                  <a:srgbClr val="FF4D0D"/>
                </a:solidFill>
              </a:rPr>
              <a:t>Hvor vi står i dag</a:t>
            </a:r>
          </a:p>
        </p:txBody>
      </p:sp>
    </p:spTree>
    <p:extLst>
      <p:ext uri="{BB962C8B-B14F-4D97-AF65-F5344CB8AC3E}">
        <p14:creationId xmlns:p14="http://schemas.microsoft.com/office/powerpoint/2010/main" val="3565509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CFF6D2-3370-7D46-2990-18F5361C58D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67438" y="2591482"/>
            <a:ext cx="5153705" cy="3732314"/>
          </a:xfrm>
        </p:spPr>
        <p:txBody>
          <a:bodyPr/>
          <a:lstStyle/>
          <a:p>
            <a:endParaRPr lang="da-DK" sz="2500" dirty="0">
              <a:solidFill>
                <a:srgbClr val="0A3E76"/>
              </a:solidFill>
            </a:endParaRPr>
          </a:p>
          <a:p>
            <a:r>
              <a:rPr lang="da-DK" dirty="0">
                <a:solidFill>
                  <a:srgbClr val="0A3E76"/>
                </a:solidFill>
              </a:rPr>
              <a:t>Den handler om de samtaler, den skaber mellem ledere og medarbejdere</a:t>
            </a:r>
          </a:p>
          <a:p>
            <a:endParaRPr lang="da-DK" dirty="0">
              <a:solidFill>
                <a:srgbClr val="0A3E76"/>
              </a:solidFill>
            </a:endParaRPr>
          </a:p>
          <a:p>
            <a:r>
              <a:rPr lang="da-DK" dirty="0">
                <a:solidFill>
                  <a:srgbClr val="0A3E76"/>
                </a:solidFill>
              </a:rPr>
              <a:t>Det er i dialogen, at tillid, samarbejde og trivsel opstår</a:t>
            </a:r>
          </a:p>
          <a:p>
            <a:pPr marL="0" indent="0">
              <a:buNone/>
            </a:pPr>
            <a:endParaRPr lang="da-DK" sz="2500" dirty="0">
              <a:solidFill>
                <a:srgbClr val="0A3E76"/>
              </a:solidFill>
            </a:endParaRPr>
          </a:p>
        </p:txBody>
      </p:sp>
      <p:pic>
        <p:nvPicPr>
          <p:cNvPr id="5" name="Pladsholder til billede 4">
            <a:extLst>
              <a:ext uri="{FF2B5EF4-FFF2-40B4-BE49-F238E27FC236}">
                <a16:creationId xmlns:a16="http://schemas.microsoft.com/office/drawing/2014/main" id="{694BE68A-18CB-2205-B5ED-39E0B3B987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36" b="36"/>
          <a:stretch>
            <a:fillRect/>
          </a:stretch>
        </p:blipFill>
        <p:spPr>
          <a:xfrm>
            <a:off x="42863" y="0"/>
            <a:ext cx="550862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FE9EB7-D26B-17FC-1652-1FB540336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63" y="0"/>
            <a:ext cx="5508625" cy="6858000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F3A8C70A-E3BF-B2B3-0A86-1AF3EB5AC4EB}"/>
              </a:ext>
            </a:extLst>
          </p:cNvPr>
          <p:cNvSpPr txBox="1">
            <a:spLocks/>
          </p:cNvSpPr>
          <p:nvPr/>
        </p:nvSpPr>
        <p:spPr>
          <a:xfrm>
            <a:off x="6306419" y="1541218"/>
            <a:ext cx="4042267" cy="10502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2500" dirty="0"/>
              <a:t>”En trivselsmåling handler ikke om spørgsmål og svar”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9F98711D-FB2C-905F-C5F7-DEA46AC5FF15}"/>
              </a:ext>
            </a:extLst>
          </p:cNvPr>
          <p:cNvSpPr txBox="1">
            <a:spLocks/>
          </p:cNvSpPr>
          <p:nvPr/>
        </p:nvSpPr>
        <p:spPr>
          <a:xfrm>
            <a:off x="6306420" y="1256022"/>
            <a:ext cx="4544106" cy="30113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rgbClr val="0A3E76"/>
                </a:solidFill>
                <a:latin typeface="Aptos" panose="020B00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defRPr>
            </a:lvl1pPr>
          </a:lstStyle>
          <a:p>
            <a:r>
              <a:rPr lang="da-DK" sz="1100" dirty="0">
                <a:solidFill>
                  <a:srgbClr val="FF4D0D"/>
                </a:solidFill>
              </a:rPr>
              <a:t>Refleksion</a:t>
            </a:r>
          </a:p>
        </p:txBody>
      </p:sp>
    </p:spTree>
    <p:extLst>
      <p:ext uri="{BB962C8B-B14F-4D97-AF65-F5344CB8AC3E}">
        <p14:creationId xmlns:p14="http://schemas.microsoft.com/office/powerpoint/2010/main" val="4287411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70B7CA9-031B-97DE-6261-6F62035EE66D}"/>
              </a:ext>
            </a:extLst>
          </p:cNvPr>
          <p:cNvSpPr/>
          <p:nvPr/>
        </p:nvSpPr>
        <p:spPr>
          <a:xfrm>
            <a:off x="7910286" y="1886854"/>
            <a:ext cx="3421416" cy="3701143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BD0340-987D-7E4E-1739-2AFD8BD80895}"/>
              </a:ext>
            </a:extLst>
          </p:cNvPr>
          <p:cNvSpPr/>
          <p:nvPr/>
        </p:nvSpPr>
        <p:spPr>
          <a:xfrm>
            <a:off x="4327971" y="1886855"/>
            <a:ext cx="3421416" cy="3701143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2DBD2-C04C-5135-5E8B-910562B19878}"/>
              </a:ext>
            </a:extLst>
          </p:cNvPr>
          <p:cNvSpPr/>
          <p:nvPr/>
        </p:nvSpPr>
        <p:spPr>
          <a:xfrm>
            <a:off x="713082" y="1886856"/>
            <a:ext cx="3421416" cy="3701143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0FB14-6CCC-B916-05DF-32B1F8BCC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Udviklingen fra TekSam-undersøgelsen i 2024 til i dag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01DA17-75DC-71A1-89ED-CE05D1586F3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60298" y="2794504"/>
            <a:ext cx="3375159" cy="2793495"/>
          </a:xfrm>
          <a:noFill/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Ny trivselsundersøgelse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Ekstern hjælp fra TekSam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Resultater samlet på timelønnede og funktionærer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SU prioriterede fælles fokusområder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Centrale handleplaner blev lavet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4FFD57-824B-3735-A60A-3669D762988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8930" y="2794504"/>
            <a:ext cx="3375159" cy="2793495"/>
          </a:xfrm>
          <a:noFill/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Trivselsgrupper etableret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Ny koncerntrivselsmåling (Voice of ABENA)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Afdelingsvise resultater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Lederne fik ansvar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Medarbejderne blev involveret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Lokale handlingsplaner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a-DK" dirty="0">
              <a:solidFill>
                <a:srgbClr val="0A3E7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971181-BCA4-C375-8BD5-4CA3A2CAC57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97563" y="2794504"/>
            <a:ext cx="3375159" cy="2793495"/>
          </a:xfrm>
          <a:noFill/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Årlig trivselsmåling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Pulsmåling efter 6 måneder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Sparringssessioner mellem lederne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Løbende opfølgning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Trivsel som en kontinuerlig proces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A3E76"/>
                </a:solidFill>
              </a:rPr>
              <a:t>Trivselsgrupper præsenterer initiativer for SU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19904D-5298-15FE-C640-9EB4ADDA2265}"/>
              </a:ext>
            </a:extLst>
          </p:cNvPr>
          <p:cNvSpPr txBox="1"/>
          <p:nvPr/>
        </p:nvSpPr>
        <p:spPr>
          <a:xfrm>
            <a:off x="713082" y="2149993"/>
            <a:ext cx="14667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a-DK" sz="3200" b="1" dirty="0">
                <a:solidFill>
                  <a:srgbClr val="FF4D0D"/>
                </a:solidFill>
                <a:latin typeface="Aptos" panose="020B0004020202020204" pitchFamily="34" charset="0"/>
              </a:rPr>
              <a:t>2024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7B0517-C074-C2B7-AEC9-26236B3B7CD1}"/>
              </a:ext>
            </a:extLst>
          </p:cNvPr>
          <p:cNvSpPr txBox="1"/>
          <p:nvPr/>
        </p:nvSpPr>
        <p:spPr>
          <a:xfrm>
            <a:off x="4428930" y="2103410"/>
            <a:ext cx="14667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a-DK" sz="3200" b="1" dirty="0">
                <a:solidFill>
                  <a:srgbClr val="FF4D0D"/>
                </a:solidFill>
                <a:latin typeface="Aptos" panose="020B0004020202020204" pitchFamily="34" charset="0"/>
              </a:rPr>
              <a:t>2025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9F85B0-237D-696F-C356-85122C8D1742}"/>
              </a:ext>
            </a:extLst>
          </p:cNvPr>
          <p:cNvSpPr txBox="1"/>
          <p:nvPr/>
        </p:nvSpPr>
        <p:spPr>
          <a:xfrm>
            <a:off x="7804089" y="2103409"/>
            <a:ext cx="14667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a-DK" sz="3200" b="1" dirty="0">
                <a:solidFill>
                  <a:srgbClr val="FF4D0D"/>
                </a:solidFill>
                <a:latin typeface="Aptos" panose="020B0004020202020204" pitchFamily="34" charset="0"/>
              </a:rPr>
              <a:t>2026</a:t>
            </a:r>
          </a:p>
        </p:txBody>
      </p:sp>
      <p:sp>
        <p:nvSpPr>
          <p:cNvPr id="28" name="Core message – shared responsibility"/>
          <p:cNvSpPr txBox="1"/>
          <p:nvPr/>
        </p:nvSpPr>
        <p:spPr>
          <a:xfrm>
            <a:off x="502920" y="5715000"/>
            <a:ext cx="11155680" cy="3931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sz="1400" b="1" dirty="0">
                <a:solidFill>
                  <a:srgbClr val="0A3E76"/>
                </a:solidFill>
                <a:latin typeface="Aptos"/>
              </a:rPr>
              <a:t>SU sætter rammen • ledere og medarbejdere skaber løsningerne • fælles opfølgning fastholder udviklingen</a:t>
            </a:r>
          </a:p>
        </p:txBody>
      </p:sp>
    </p:spTree>
    <p:extLst>
      <p:ext uri="{BB962C8B-B14F-4D97-AF65-F5344CB8AC3E}">
        <p14:creationId xmlns:p14="http://schemas.microsoft.com/office/powerpoint/2010/main" val="1623498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889911-25D8-694E-98E5-5F1AA9B78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0A3E7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ED4799-42D2-264E-9D8B-3B9F9568F881}"/>
              </a:ext>
            </a:extLst>
          </p:cNvPr>
          <p:cNvSpPr txBox="1"/>
          <p:nvPr/>
        </p:nvSpPr>
        <p:spPr>
          <a:xfrm>
            <a:off x="2792752" y="2967335"/>
            <a:ext cx="6606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800" b="1" dirty="0">
                <a:solidFill>
                  <a:schemeClr val="bg1"/>
                </a:solidFill>
                <a:latin typeface="Arial" panose="020B0604020202020204" pitchFamily="34" charset="0"/>
                <a:ea typeface="Rounded Mplus 1c Bold" panose="020B0502020203020207" pitchFamily="34" charset="-128"/>
                <a:cs typeface="Arial" panose="020B0604020202020204" pitchFamily="34" charset="0"/>
              </a:rPr>
              <a:t>BECAUSE  WE CARE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A3A0B4-E31A-471C-BCC1-5B202F94A52F}"/>
              </a:ext>
            </a:extLst>
          </p:cNvPr>
          <p:cNvSpPr/>
          <p:nvPr/>
        </p:nvSpPr>
        <p:spPr>
          <a:xfrm>
            <a:off x="10031340" y="6535206"/>
            <a:ext cx="18523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1000" dirty="0">
                <a:solidFill>
                  <a:schemeClr val="bg1"/>
                </a:solidFill>
                <a:latin typeface="Arial" panose="020B0604020202020204" pitchFamily="34" charset="0"/>
                <a:ea typeface="Rounded Mplus 1c" panose="020B0502020203020207" pitchFamily="34" charset="-128"/>
                <a:cs typeface="Arial" panose="020B0604020202020204" pitchFamily="34" charset="0"/>
              </a:rPr>
              <a:t>BECAUSE WE CARE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80C16-C255-47DC-8F60-7881329550AB}"/>
              </a:ext>
            </a:extLst>
          </p:cNvPr>
          <p:cNvSpPr/>
          <p:nvPr/>
        </p:nvSpPr>
        <p:spPr>
          <a:xfrm flipH="1">
            <a:off x="11883678" y="6598709"/>
            <a:ext cx="45719" cy="259292"/>
          </a:xfrm>
          <a:prstGeom prst="rect">
            <a:avLst/>
          </a:prstGeom>
          <a:solidFill>
            <a:srgbClr val="E14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6468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065CAD18-3D82-F740-BEF0-BB44C00B87AB}" vid="{0B914A3F-03FA-304F-903A-723DFA65B6CF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224FB78467DE44A765400216F43A75" ma:contentTypeVersion="19" ma:contentTypeDescription="Create a new document." ma:contentTypeScope="" ma:versionID="f71db879d3101423d29f0c95a63523a0">
  <xsd:schema xmlns:xsd="http://www.w3.org/2001/XMLSchema" xmlns:xs="http://www.w3.org/2001/XMLSchema" xmlns:p="http://schemas.microsoft.com/office/2006/metadata/properties" xmlns:ns2="8b4ad38f-a477-481e-b7d6-7dc22a4f1fd3" xmlns:ns3="ddbc05a4-b3dc-4850-9856-f9ea2904a7c3" targetNamespace="http://schemas.microsoft.com/office/2006/metadata/properties" ma:root="true" ma:fieldsID="17ea1a822afe77a9bdfd8c62ac6093fc" ns2:_="" ns3:_="">
    <xsd:import namespace="8b4ad38f-a477-481e-b7d6-7dc22a4f1fd3"/>
    <xsd:import namespace="ddbc05a4-b3dc-4850-9856-f9ea2904a7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4ad38f-a477-481e-b7d6-7dc22a4f1f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1f477d1-fbb9-43fe-a287-1e8a4f41f3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c05a4-b3dc-4850-9856-f9ea2904a7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a932dc7-18f5-4b52-81d5-aa34663061b1}" ma:internalName="TaxCatchAll" ma:showField="CatchAllData" ma:web="ddbc05a4-b3dc-4850-9856-f9ea2904a7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4ad38f-a477-481e-b7d6-7dc22a4f1fd3">
      <Terms xmlns="http://schemas.microsoft.com/office/infopath/2007/PartnerControls"/>
    </lcf76f155ced4ddcb4097134ff3c332f>
    <TaxCatchAll xmlns="ddbc05a4-b3dc-4850-9856-f9ea2904a7c3" xsi:nil="true"/>
  </documentManagement>
</p:properties>
</file>

<file path=customXml/itemProps1.xml><?xml version="1.0" encoding="utf-8"?>
<ds:datastoreItem xmlns:ds="http://schemas.openxmlformats.org/officeDocument/2006/customXml" ds:itemID="{A220BC8A-03F7-4684-BBCE-ED6A2856E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4ad38f-a477-481e-b7d6-7dc22a4f1fd3"/>
    <ds:schemaRef ds:uri="ddbc05a4-b3dc-4850-9856-f9ea2904a7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830324-88E1-4D39-A0DA-8755AE4199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90380E-3AE3-4BB6-8C23-B066EE39C998}">
  <ds:schemaRefs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06d31798-d1e3-4444-ad78-a6a21354ff59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8b4ad38f-a477-481e-b7d6-7dc22a4f1fd3"/>
    <ds:schemaRef ds:uri="ddbc05a4-b3dc-4850-9856-f9ea2904a7c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ABENA_template-25</Template>
  <TotalTime>0</TotalTime>
  <Words>621</Words>
  <Application>Microsoft Office PowerPoint</Application>
  <PresentationFormat>Widescreen</PresentationFormat>
  <Paragraphs>150</Paragraphs>
  <Slides>13</Slides>
  <Notes>12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Rounded Mplus 1c</vt:lpstr>
      <vt:lpstr>Office-tema</vt:lpstr>
      <vt:lpstr>1_Office-tema</vt:lpstr>
      <vt:lpstr>think-cell Slide</vt:lpstr>
      <vt:lpstr>PowerPoint-præsentation</vt:lpstr>
      <vt:lpstr>PowerPoint-præsentation</vt:lpstr>
      <vt:lpstr>PowerPoint-præsentation</vt:lpstr>
      <vt:lpstr>”Sammen tager vi ansvar for den trivsel, vi ønsker at skabe. ”</vt:lpstr>
      <vt:lpstr>”Trivselsarbejde handler ikke kun om at reparere problemer. ”</vt:lpstr>
      <vt:lpstr>Fra fælles fokusområder til lokalt ejerskab  </vt:lpstr>
      <vt:lpstr>PowerPoint-præsentation</vt:lpstr>
      <vt:lpstr>Resultater flytter ikke noget alene   </vt:lpstr>
      <vt:lpstr>PowerPoint-præsentation</vt:lpstr>
      <vt:lpstr>PowerPoint-præsentation</vt:lpstr>
      <vt:lpstr>PowerPoint-præsentation</vt:lpstr>
      <vt:lpstr>Udviklingen fra TekSam-undersøgelsen i 2024 til i dag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Trine Bjerg Rossen</dc:creator>
  <cp:lastModifiedBy>Alma Gudmandsen</cp:lastModifiedBy>
  <cp:revision>27</cp:revision>
  <dcterms:created xsi:type="dcterms:W3CDTF">2026-07-02T05:28:06Z</dcterms:created>
  <dcterms:modified xsi:type="dcterms:W3CDTF">2026-11-02T07:16:33Z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0x01010018224FB78467DE44A765400216F43A75</vt:lpwstr>
  </property>
  <property fmtid="{D5CDD505-2E9C-101B-9397-08002B2CF9AE}" pid="3" name="MediaServiceImageTags">
    <vt:lpwstr/>
  </property>
</Properties>
</file>